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3" r:id="rId2"/>
    <p:sldId id="274" r:id="rId3"/>
    <p:sldId id="281" r:id="rId4"/>
    <p:sldId id="283" r:id="rId5"/>
    <p:sldId id="282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08" autoAdjust="0"/>
    <p:restoredTop sz="86790" autoAdjust="0"/>
  </p:normalViewPr>
  <p:slideViewPr>
    <p:cSldViewPr snapToGrid="0" showGuides="1">
      <p:cViewPr varScale="1">
        <p:scale>
          <a:sx n="100" d="100"/>
          <a:sy n="100" d="100"/>
        </p:scale>
        <p:origin x="89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17132-047A-4C30-97AD-7733762F554B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6B536-9FA3-4940-8C9D-ED9264FA1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2644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DE886-1573-40AC-9E09-050F9AC625A5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491ED-56D3-4375-977F-FA3F9F1C0D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15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aseline="0" dirty="0"/>
              <a:t>Per facilitare la lettura di elenchi da parte della sintesi vocale, u</a:t>
            </a:r>
            <a:r>
              <a:rPr lang="it-IT" dirty="0"/>
              <a:t>tilizzare</a:t>
            </a:r>
            <a:r>
              <a:rPr lang="it-IT" baseline="0" dirty="0"/>
              <a:t> sempre i modelli di elenco forniti dal programma. Quindi non realizzare elenchi solamente inserendo trattini, numeri o punti.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0678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Quando viene inserita una tabella,</a:t>
            </a:r>
            <a:r>
              <a:rPr lang="it-IT" baseline="0" dirty="0"/>
              <a:t> in modo che una sintesi vocale la possa leggere  correttamente, selezionare l’intera tabella. Sarà visualizzato sulla barra in alto il menù «Strumenti tabella», selezionare «Righe di intestazione» dal menù «Progettazione».</a:t>
            </a:r>
          </a:p>
          <a:p>
            <a:r>
              <a:rPr lang="it-IT" baseline="0" dirty="0"/>
              <a:t>Per Mac: selezionando la tabella comparirà nella barra in alto «Struttura Tabella», cliccare su «Struttura Tabella» e sulla barra a sinistra selezionare «Con riga di intestazione».</a:t>
            </a:r>
          </a:p>
          <a:p>
            <a:r>
              <a:rPr lang="it-IT" baseline="0" dirty="0"/>
              <a:t>Alcune sintesi vocali leggono correttamente la tabella nel formato .ppt, altre funzionano correttamente convertendo il file in PDF.</a:t>
            </a:r>
          </a:p>
          <a:p>
            <a:r>
              <a:rPr lang="it-IT" baseline="0" dirty="0"/>
              <a:t>Utilizzare una slide aggiuntiva, </a:t>
            </a:r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successiva alla Tabella, in cui presentare le informazioni principali della tabella in un breve testo (paragrafo o punti elenco).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2122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Quando viene inserita una tabella,</a:t>
            </a:r>
            <a:r>
              <a:rPr lang="it-IT" baseline="0" dirty="0"/>
              <a:t> in modo che una sintesi vocale la possa leggere  correttamente, selezionare l’intera tabella. Sarà visualizzato sulla barra in alto il menù «Strumenti tabella», selezionare «Righe di intestazione» dal menù «Progettazione».</a:t>
            </a:r>
          </a:p>
          <a:p>
            <a:r>
              <a:rPr lang="it-IT" baseline="0" dirty="0"/>
              <a:t>Per Mac: selezionando la tabella comparirà nella barra in alto «Struttura Tabella», cliccare su «Struttura Tabella» e sulla barra a sinistra selezionare «Con riga di intestazione».</a:t>
            </a:r>
          </a:p>
          <a:p>
            <a:r>
              <a:rPr lang="it-IT" baseline="0" dirty="0"/>
              <a:t>Alcune sintesi vocali leggono correttamente la tabella nel formato .ppt, altre funzionano correttamente convertendo il file in PDF.</a:t>
            </a:r>
          </a:p>
          <a:p>
            <a:r>
              <a:rPr lang="it-IT" baseline="0" dirty="0"/>
              <a:t>Utilizzare una slide aggiuntiva, </a:t>
            </a:r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successiva alla Tabella, in cui presentare le informazioni principali della tabella in un breve testo (paragrafo o punti elenco).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889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Quando viene inserita una tabella,</a:t>
            </a:r>
            <a:r>
              <a:rPr lang="it-IT" baseline="0" dirty="0"/>
              <a:t> in modo che una sintesi vocale la possa leggere  correttamente, selezionare l’intera tabella. Sarà visualizzato sulla barra in alto il menù «Strumenti tabella», selezionare «Righe di intestazione» dal menù «Progettazione».</a:t>
            </a:r>
          </a:p>
          <a:p>
            <a:r>
              <a:rPr lang="it-IT" baseline="0" dirty="0"/>
              <a:t>Per Mac: selezionando la tabella comparirà nella barra in alto «Struttura Tabella», cliccare su «Struttura Tabella» e sulla barra a sinistra selezionare «Con riga di intestazione».</a:t>
            </a:r>
          </a:p>
          <a:p>
            <a:r>
              <a:rPr lang="it-IT" baseline="0" dirty="0"/>
              <a:t>Alcune sintesi vocali leggono correttamente la tabella nel formato .ppt, altre funzionano correttamente convertendo il file in PDF.</a:t>
            </a:r>
          </a:p>
          <a:p>
            <a:r>
              <a:rPr lang="it-IT" baseline="0" dirty="0"/>
              <a:t>Utilizzare una slide aggiuntiva, </a:t>
            </a:r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successiva alla Tabella, in cui presentare le informazioni principali della tabella in un breve testo (paragrafo o punti elenco).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436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Quando viene inserita una tabella,</a:t>
            </a:r>
            <a:r>
              <a:rPr lang="it-IT" baseline="0" dirty="0"/>
              <a:t> in modo che una sintesi vocale la possa leggere  correttamente, selezionare l’intera tabella. Sarà visualizzato sulla barra in alto il menù «Strumenti tabella», selezionare «Righe di intestazione» dal menù «Progettazione».</a:t>
            </a:r>
          </a:p>
          <a:p>
            <a:r>
              <a:rPr lang="it-IT" baseline="0" dirty="0"/>
              <a:t>Per Mac: selezionando la tabella comparirà nella barra in alto «Struttura Tabella», cliccare su «Struttura Tabella» e sulla barra a sinistra selezionare «Con riga di intestazione».</a:t>
            </a:r>
          </a:p>
          <a:p>
            <a:r>
              <a:rPr lang="it-IT" baseline="0" dirty="0"/>
              <a:t>Alcune sintesi vocali leggono correttamente la tabella nel formato .ppt, altre funzionano correttamente convertendo il file in PDF.</a:t>
            </a:r>
          </a:p>
          <a:p>
            <a:r>
              <a:rPr lang="it-IT" baseline="0" dirty="0"/>
              <a:t>Utilizzare una slide aggiuntiva, </a:t>
            </a:r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successiva alla Tabella, in cui presentare le informazioni principali della tabella in un breve testo (paragrafo o punti elenco).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8721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98A6E1-DC11-C213-C49B-4CE1A884E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6C5EF09-4C5E-B147-BEF8-8B66FFFEA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774B46-543F-F0B0-1410-BF1E7177D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1F3B55-F3E2-1A2D-7FD6-BEC64BEDF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3C2C70-ACDC-D114-6B42-27BE4C259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78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it-IT" altLang="it-IT" sz="2400" dirty="0">
                <a:solidFill>
                  <a:schemeClr val="bg1"/>
                </a:solidFill>
              </a:rPr>
              <a:t>  </a:t>
            </a:r>
          </a:p>
        </p:txBody>
      </p:sp>
      <p:pic>
        <p:nvPicPr>
          <p:cNvPr id="4" name="Immagine 6">
            <a:extLst>
              <a:ext uri="{FF2B5EF4-FFF2-40B4-BE49-F238E27FC236}">
                <a16:creationId xmlns:a16="http://schemas.microsoft.com/office/drawing/2014/main" id="{7A2A5C85-D8F9-95C2-D93A-D6AAA8D0129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41397" y="1159933"/>
            <a:ext cx="4709206" cy="21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DE965153-D1B8-47F9-ECA7-A02B37578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7593" y="3285951"/>
            <a:ext cx="9096815" cy="1290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6" name="Segnaposto testo 13">
            <a:extLst>
              <a:ext uri="{FF2B5EF4-FFF2-40B4-BE49-F238E27FC236}">
                <a16:creationId xmlns:a16="http://schemas.microsoft.com/office/drawing/2014/main" id="{1D13A2E7-1F45-2252-AAE6-76F193D9D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5526" y="4741032"/>
            <a:ext cx="6320949" cy="7580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69349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B4D642F2-5021-578D-0B5A-F0C9826C560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-1" y="0"/>
            <a:ext cx="12192001" cy="113876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3A4080AB-402D-FB91-8F6E-E1F4FB36C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000" y="1153221"/>
            <a:ext cx="11736000" cy="1188000"/>
          </a:xfrm>
        </p:spPr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 hasCustomPrompt="1"/>
          </p:nvPr>
        </p:nvSpPr>
        <p:spPr>
          <a:xfrm>
            <a:off x="6179127" y="2592996"/>
            <a:ext cx="5663346" cy="3859558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sz="quarter" idx="11" hasCustomPrompt="1"/>
          </p:nvPr>
        </p:nvSpPr>
        <p:spPr>
          <a:xfrm>
            <a:off x="1215640" y="2592996"/>
            <a:ext cx="3781233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2" name="Segnaposto contenuto 2"/>
          <p:cNvSpPr>
            <a:spLocks noGrp="1"/>
          </p:cNvSpPr>
          <p:nvPr>
            <p:ph sz="quarter" idx="12" hasCustomPrompt="1"/>
          </p:nvPr>
        </p:nvSpPr>
        <p:spPr>
          <a:xfrm>
            <a:off x="1215640" y="4777396"/>
            <a:ext cx="3781234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1A703DA-C362-E452-CF6A-3D365299A2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808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38BF697F-4C3F-B44D-F6C6-3D1E0DC619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01098" y="2269067"/>
            <a:ext cx="5189805" cy="231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627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70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2635D8-CCDF-6D38-8F13-A179A41E7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434A56-224E-D866-A28F-911AF1B32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2815B5-BA9F-4BC1-142B-FB146E555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639FF7-9837-5485-22E6-98359CE27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BA95AF-CF08-9540-8958-30ECAA24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060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09B05C-6215-0CBC-7B82-45F3AB917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BDA081-A4AC-23E8-A80B-BB3EDFA46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0D27AD-7692-29FD-138C-8E2D277B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FA7B6A-8E96-4A22-AC28-CC5D4A5FC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1F665B-5DD5-68C7-A7BF-2101FC919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63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7E8C6D-2746-FE8C-D954-F04A0892A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C4DAC7-51DC-0512-D3C5-636DA9B67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C77EFD-F6AD-7E4A-2466-734F7D9F8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F64D86-9423-4050-EABD-82F754AC9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F5BF3C-0092-1DEB-DF7D-873B0ECF5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1891FFC-8CE4-A06C-6922-845EBB33D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570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1E9C76-ADD7-91FE-76C9-8E59F9462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A3DAC0-0839-47EF-03C6-93B46E1AE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8AAB33E-3013-3EE2-4E41-A18D1471D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A8BE1D0-E709-E1B6-7882-A7C1F3F84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067025A-7024-FF82-2CD9-A169C692DB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294965E-60D1-02D6-7D5B-78FA5B51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285446E-D0C3-EB44-D741-898EA10E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6CEDB29-873E-5535-846B-35B3DC35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89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31BEB9-DC85-61DC-2E70-EECA8826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784C7E1-3A6B-9BF3-9D7E-B84FBB4EA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14B297B-6060-AC1C-692E-69C528C05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C92E7EA-01EC-8DA9-0AD8-097FF79E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79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6D660FF-A924-B2C4-5D36-2548BC1C8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48134CA-4890-3AD2-BFC1-635593B23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959B0E4-734C-4FB1-ABD0-43EBCEE40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20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AA02DE-EF25-8A34-A17C-9CF1E5385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EDFA90-A16F-D126-B45F-FA7913A12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07362F2-2D07-BADC-9028-5FF264BBC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8E7C2D8-244A-8B91-1324-66BF5F723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F98A4E-3799-1101-A9C0-EA1E537A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56DED9-3158-0431-69E5-757400DB0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23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170726-1E27-AA9F-3B2E-692DBC81A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A53B16-4FDD-45A1-11E9-42FB6DC88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8374E34-1E69-D976-B1C5-8499B3A13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9DC378-0820-E023-FD20-90E7E384F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4F833C-9ED4-C074-2B18-A66A6F9C5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36D7FED-89C8-E0C9-1D82-94824333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50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8C73D6B-3B98-0B4D-3839-170A9073C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212E685-16F2-CD57-8F24-94C80A592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0F94EB-D8FF-46BD-0EB1-02B9720A4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E05C7A-E8F9-1686-FBF1-6D0625EB7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7E8887-8F71-A9F3-4692-499C4365B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57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9" r:id="rId11"/>
    <p:sldLayoutId id="2147483658" r:id="rId12"/>
    <p:sldLayoutId id="214748369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63500608-49AC-2C3E-8C11-FFB693E8BC1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0512" y="1257300"/>
            <a:ext cx="11381961" cy="5287617"/>
          </a:xfrm>
        </p:spPr>
        <p:txBody>
          <a:bodyPr>
            <a:normAutofit fontScale="85000" lnSpcReduction="20000"/>
          </a:bodyPr>
          <a:lstStyle/>
          <a:p>
            <a:pPr algn="ctr">
              <a:spcBef>
                <a:spcPct val="50000"/>
              </a:spcBef>
              <a:buNone/>
            </a:pPr>
            <a:r>
              <a:rPr lang="it-IT" altLang="it-IT" b="1" dirty="0"/>
              <a:t>Corso di Laurea in </a:t>
            </a:r>
            <a:r>
              <a:rPr lang="it-IT" altLang="it-IT" b="1" dirty="0" smtClean="0"/>
              <a:t>Farmacia</a:t>
            </a:r>
            <a:endParaRPr lang="it-IT" altLang="it-IT" b="1" dirty="0"/>
          </a:p>
          <a:p>
            <a:pPr algn="ctr">
              <a:spcBef>
                <a:spcPct val="50000"/>
              </a:spcBef>
              <a:buNone/>
            </a:pPr>
            <a:endParaRPr lang="it-IT" altLang="it-IT" sz="1500" b="1" dirty="0"/>
          </a:p>
          <a:p>
            <a:pPr algn="ctr">
              <a:spcBef>
                <a:spcPct val="50000"/>
              </a:spcBef>
              <a:buNone/>
            </a:pPr>
            <a:r>
              <a:rPr lang="it-IT" altLang="it-IT" b="1" dirty="0"/>
              <a:t>Dipartimento di Scienze del Farmaco </a:t>
            </a:r>
          </a:p>
          <a:p>
            <a:pPr algn="ctr">
              <a:spcBef>
                <a:spcPct val="50000"/>
              </a:spcBef>
              <a:buNone/>
            </a:pPr>
            <a:endParaRPr lang="it-IT" altLang="it-IT" sz="2000" b="1" dirty="0"/>
          </a:p>
          <a:p>
            <a:pPr algn="ctr">
              <a:spcBef>
                <a:spcPct val="50000"/>
              </a:spcBef>
              <a:buNone/>
            </a:pPr>
            <a:endParaRPr lang="it-IT" altLang="it-IT" sz="2000" b="1" dirty="0"/>
          </a:p>
          <a:p>
            <a:pPr algn="ctr">
              <a:spcBef>
                <a:spcPct val="50000"/>
              </a:spcBef>
              <a:buNone/>
            </a:pPr>
            <a:r>
              <a:rPr lang="it-IT" altLang="it-IT" sz="3200" b="1" dirty="0"/>
              <a:t>TITOLO TESI</a:t>
            </a:r>
          </a:p>
          <a:p>
            <a:pPr>
              <a:spcBef>
                <a:spcPct val="50000"/>
              </a:spcBef>
              <a:buNone/>
            </a:pPr>
            <a:endParaRPr lang="it-IT" altLang="it-IT" sz="2000" b="1" dirty="0"/>
          </a:p>
          <a:p>
            <a:pPr>
              <a:spcBef>
                <a:spcPct val="50000"/>
              </a:spcBef>
              <a:buNone/>
            </a:pPr>
            <a:endParaRPr lang="it-IT" altLang="it-IT" sz="2000" b="1" dirty="0"/>
          </a:p>
          <a:p>
            <a:pPr>
              <a:spcBef>
                <a:spcPct val="50000"/>
              </a:spcBef>
              <a:buNone/>
            </a:pPr>
            <a:r>
              <a:rPr lang="it-IT" altLang="it-IT" sz="3200" b="1" dirty="0"/>
              <a:t>	</a:t>
            </a:r>
            <a:r>
              <a:rPr lang="it-IT" altLang="it-IT" b="1" dirty="0"/>
              <a:t>Relatore: prof……………………</a:t>
            </a:r>
          </a:p>
          <a:p>
            <a:pPr>
              <a:spcBef>
                <a:spcPct val="50000"/>
              </a:spcBef>
              <a:buNone/>
            </a:pPr>
            <a:r>
              <a:rPr lang="it-IT" altLang="it-IT" b="1" dirty="0"/>
              <a:t>	Correlatore: prof…………………..</a:t>
            </a:r>
          </a:p>
          <a:p>
            <a:pPr>
              <a:spcBef>
                <a:spcPct val="50000"/>
              </a:spcBef>
              <a:buNone/>
            </a:pPr>
            <a:endParaRPr lang="it-IT" altLang="it-IT" sz="2000" b="1" dirty="0"/>
          </a:p>
          <a:p>
            <a:pPr>
              <a:spcBef>
                <a:spcPct val="50000"/>
              </a:spcBef>
              <a:buNone/>
            </a:pPr>
            <a:r>
              <a:rPr lang="it-IT" altLang="it-IT" sz="3200" b="1" dirty="0"/>
              <a:t>				</a:t>
            </a:r>
            <a:r>
              <a:rPr lang="it-IT" altLang="it-IT" b="1" dirty="0"/>
              <a:t>Laureando:</a:t>
            </a:r>
          </a:p>
          <a:p>
            <a:pPr>
              <a:spcBef>
                <a:spcPct val="50000"/>
              </a:spcBef>
              <a:buNone/>
            </a:pPr>
            <a:endParaRPr lang="it-IT" altLang="it-IT" sz="1800" b="1" dirty="0"/>
          </a:p>
          <a:p>
            <a:pPr algn="ctr">
              <a:spcBef>
                <a:spcPct val="50000"/>
              </a:spcBef>
              <a:buNone/>
            </a:pPr>
            <a:r>
              <a:rPr lang="it-IT" altLang="it-IT" sz="2400" b="1" dirty="0"/>
              <a:t>Anno Accademico …….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14"/>
          <p:cNvSpPr txBox="1">
            <a:spLocks noChangeArrowheads="1"/>
          </p:cNvSpPr>
          <p:nvPr/>
        </p:nvSpPr>
        <p:spPr bwMode="auto">
          <a:xfrm>
            <a:off x="4140199" y="0"/>
            <a:ext cx="777557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rIns="21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Titolo</a:t>
            </a:r>
          </a:p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sottotitolo</a:t>
            </a:r>
          </a:p>
        </p:txBody>
      </p:sp>
    </p:spTree>
    <p:extLst>
      <p:ext uri="{BB962C8B-B14F-4D97-AF65-F5344CB8AC3E}">
        <p14:creationId xmlns:p14="http://schemas.microsoft.com/office/powerpoint/2010/main" val="2780995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8"/>
          <p:cNvSpPr txBox="1">
            <a:spLocks noChangeArrowheads="1"/>
          </p:cNvSpPr>
          <p:nvPr/>
        </p:nvSpPr>
        <p:spPr bwMode="auto">
          <a:xfrm>
            <a:off x="3132138" y="0"/>
            <a:ext cx="4503737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rIns="21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 dirty="0">
                <a:solidFill>
                  <a:schemeClr val="bg1"/>
                </a:solidFill>
              </a:rPr>
              <a:t>Titolo Tesi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071688" y="6381750"/>
            <a:ext cx="79105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dirty="0"/>
              <a:t>Nome e Cognome Laureando –  data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9982199" y="639763"/>
            <a:ext cx="2009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chemeClr val="bg1"/>
                </a:solidFill>
              </a:rPr>
              <a:t>Introduzione</a:t>
            </a:r>
          </a:p>
        </p:txBody>
      </p:sp>
    </p:spTree>
    <p:extLst>
      <p:ext uri="{BB962C8B-B14F-4D97-AF65-F5344CB8AC3E}">
        <p14:creationId xmlns:p14="http://schemas.microsoft.com/office/powerpoint/2010/main" val="2127600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8"/>
          <p:cNvSpPr txBox="1">
            <a:spLocks noChangeArrowheads="1"/>
          </p:cNvSpPr>
          <p:nvPr/>
        </p:nvSpPr>
        <p:spPr bwMode="auto">
          <a:xfrm>
            <a:off x="3132138" y="0"/>
            <a:ext cx="67929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rIns="21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 dirty="0">
                <a:solidFill>
                  <a:schemeClr val="bg1"/>
                </a:solidFill>
              </a:rPr>
              <a:t>Titolo Tesi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95276" y="6381750"/>
            <a:ext cx="11610974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dirty="0"/>
              <a:t>Nome e Cognome Laureando –  data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0172700" y="639763"/>
            <a:ext cx="184784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 smtClean="0">
                <a:solidFill>
                  <a:schemeClr val="bg1"/>
                </a:solidFill>
              </a:rPr>
              <a:t>Risultati</a:t>
            </a:r>
            <a:endParaRPr lang="it-IT" altLang="it-IT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030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8"/>
          <p:cNvSpPr txBox="1">
            <a:spLocks noChangeArrowheads="1"/>
          </p:cNvSpPr>
          <p:nvPr/>
        </p:nvSpPr>
        <p:spPr bwMode="auto">
          <a:xfrm>
            <a:off x="3132138" y="0"/>
            <a:ext cx="6935787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rIns="21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 dirty="0">
                <a:solidFill>
                  <a:schemeClr val="bg1"/>
                </a:solidFill>
              </a:rPr>
              <a:t>Titolo </a:t>
            </a:r>
            <a:r>
              <a:rPr lang="it-IT" altLang="it-IT" sz="2000" b="1" dirty="0" smtClean="0">
                <a:solidFill>
                  <a:schemeClr val="bg1"/>
                </a:solidFill>
              </a:rPr>
              <a:t>Tesi</a:t>
            </a:r>
            <a:endParaRPr lang="it-IT" altLang="it-IT" sz="2000" b="1" dirty="0">
              <a:solidFill>
                <a:schemeClr val="bg1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14325" y="6381750"/>
            <a:ext cx="11544299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dirty="0"/>
              <a:t>Nome e Cognome Laureando –  data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0067925" y="639763"/>
            <a:ext cx="1905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 smtClean="0">
                <a:solidFill>
                  <a:schemeClr val="bg1"/>
                </a:solidFill>
              </a:rPr>
              <a:t>Risultati</a:t>
            </a:r>
            <a:endParaRPr lang="it-IT" altLang="it-IT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383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8"/>
          <p:cNvSpPr txBox="1">
            <a:spLocks noChangeArrowheads="1"/>
          </p:cNvSpPr>
          <p:nvPr/>
        </p:nvSpPr>
        <p:spPr bwMode="auto">
          <a:xfrm>
            <a:off x="3132138" y="0"/>
            <a:ext cx="6916737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rIns="21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 dirty="0">
                <a:solidFill>
                  <a:schemeClr val="bg1"/>
                </a:solidFill>
              </a:rPr>
              <a:t>Titolo Tesi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42901" y="6381750"/>
            <a:ext cx="11534774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dirty="0"/>
              <a:t>Nome e Cognome Laureando –  data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0344150" y="639763"/>
            <a:ext cx="17144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 smtClean="0">
                <a:solidFill>
                  <a:schemeClr val="bg1"/>
                </a:solidFill>
              </a:rPr>
              <a:t>Conclusioni</a:t>
            </a:r>
            <a:endParaRPr lang="it-IT" altLang="it-IT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9665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608</Words>
  <Application>Microsoft Office PowerPoint</Application>
  <PresentationFormat>Widescreen</PresentationFormat>
  <Paragraphs>50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Bocchi Giuliano</dc:creator>
  <cp:lastModifiedBy>Gianguido Sturaro</cp:lastModifiedBy>
  <cp:revision>104</cp:revision>
  <dcterms:created xsi:type="dcterms:W3CDTF">2022-07-26T10:43:33Z</dcterms:created>
  <dcterms:modified xsi:type="dcterms:W3CDTF">2023-06-15T10:31:18Z</dcterms:modified>
</cp:coreProperties>
</file>