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27"/>
  </p:notesMasterIdLst>
  <p:handoutMasterIdLst>
    <p:handoutMasterId r:id="rId28"/>
  </p:handoutMasterIdLst>
  <p:sldIdLst>
    <p:sldId id="497" r:id="rId3"/>
    <p:sldId id="494" r:id="rId4"/>
    <p:sldId id="470" r:id="rId5"/>
    <p:sldId id="454" r:id="rId6"/>
    <p:sldId id="492" r:id="rId7"/>
    <p:sldId id="501" r:id="rId8"/>
    <p:sldId id="457" r:id="rId9"/>
    <p:sldId id="471" r:id="rId10"/>
    <p:sldId id="491" r:id="rId11"/>
    <p:sldId id="472" r:id="rId12"/>
    <p:sldId id="503" r:id="rId13"/>
    <p:sldId id="486" r:id="rId14"/>
    <p:sldId id="479" r:id="rId15"/>
    <p:sldId id="445" r:id="rId16"/>
    <p:sldId id="446" r:id="rId17"/>
    <p:sldId id="480" r:id="rId18"/>
    <p:sldId id="448" r:id="rId19"/>
    <p:sldId id="504" r:id="rId20"/>
    <p:sldId id="500" r:id="rId21"/>
    <p:sldId id="460" r:id="rId22"/>
    <p:sldId id="464" r:id="rId23"/>
    <p:sldId id="477" r:id="rId24"/>
    <p:sldId id="502" r:id="rId25"/>
    <p:sldId id="489" r:id="rId26"/>
  </p:sldIdLst>
  <p:sldSz cx="9144000" cy="6858000" type="screen4x3"/>
  <p:notesSz cx="6794500" cy="99314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99FFCC"/>
    <a:srgbClr val="CCFFCC"/>
    <a:srgbClr val="003366"/>
    <a:srgbClr val="FFFF99"/>
    <a:srgbClr val="FFFFCC"/>
    <a:srgbClr val="FFCCFF"/>
    <a:srgbClr val="CC0066"/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fld id="{AA78197C-5B15-5C46-834A-A9A9BE30575A}" type="datetime1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fld id="{5EC57206-867B-D048-9F36-CB3C432D2C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008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73B6C0F9-A938-A740-A865-C011B7FB1C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749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Calibri" charset="0"/>
            </a:endParaRPr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B8759C-8DDE-C24A-87AF-1F32346A3CBF}" type="slidenum">
              <a:rPr lang="it-IT">
                <a:cs typeface="Arial" charset="0"/>
              </a:rPr>
              <a:pPr eaLnBrk="1" hangingPunct="1"/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F6CE8D-E1C5-CB4F-9132-1F97E24A4C49}" type="slidenum">
              <a:rPr lang="it-IT">
                <a:cs typeface="Arial" charset="0"/>
              </a:rPr>
              <a:pPr algn="r" eaLnBrk="1" hangingPunct="1"/>
              <a:t>11</a:t>
            </a:fld>
            <a:endParaRPr lang="it-IT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B89D61D-2040-024E-B285-71464B1CF31B}" type="slidenum">
              <a:rPr lang="it-IT">
                <a:cs typeface="Arial" charset="0"/>
              </a:rPr>
              <a:pPr algn="r" eaLnBrk="1" hangingPunct="1"/>
              <a:t>12</a:t>
            </a:fld>
            <a:endParaRPr lang="it-IT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17F68B-2A38-0A44-8362-4F841770A979}" type="slidenum">
              <a:rPr lang="it-IT">
                <a:cs typeface="Arial" charset="0"/>
              </a:rPr>
              <a:pPr eaLnBrk="1" hangingPunct="1"/>
              <a:t>14</a:t>
            </a:fld>
            <a:endParaRPr lang="it-IT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C95D24-4708-8C4C-8762-6F790D9C36F6}" type="slidenum">
              <a:rPr lang="it-IT">
                <a:cs typeface="Arial" charset="0"/>
              </a:rPr>
              <a:pPr eaLnBrk="1" hangingPunct="1"/>
              <a:t>15</a:t>
            </a:fld>
            <a:endParaRPr lang="it-IT"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AD36CC-045E-B941-BA91-1A0A7010FD78}" type="slidenum">
              <a:rPr lang="it-IT">
                <a:cs typeface="Arial" charset="0"/>
              </a:rPr>
              <a:pPr eaLnBrk="1" hangingPunct="1"/>
              <a:t>17</a:t>
            </a:fld>
            <a:endParaRPr lang="it-IT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EF91B46-F6CC-774A-9A47-11058F00198D}" type="slidenum">
              <a:rPr lang="it-IT">
                <a:cs typeface="Arial" charset="0"/>
              </a:rPr>
              <a:pPr algn="r" eaLnBrk="1" hangingPunct="1"/>
              <a:t>18</a:t>
            </a:fld>
            <a:endParaRPr lang="it-IT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AFC1659-60AA-0741-881B-7B71DEE0648D}" type="slidenum">
              <a:rPr lang="it-IT">
                <a:cs typeface="Arial" charset="0"/>
              </a:rPr>
              <a:pPr algn="r" eaLnBrk="1" hangingPunct="1"/>
              <a:t>19</a:t>
            </a:fld>
            <a:endParaRPr lang="it-IT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DDAA98D-6711-9241-8979-7B79B6258409}" type="slidenum">
              <a:rPr lang="it-IT">
                <a:cs typeface="Arial" charset="0"/>
              </a:rPr>
              <a:pPr algn="r" eaLnBrk="1" hangingPunct="1"/>
              <a:t>21</a:t>
            </a:fld>
            <a:endParaRPr lang="it-IT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85D22D-62C7-B54D-9C61-7456309B32B2}" type="slidenum">
              <a:rPr lang="it-IT">
                <a:cs typeface="Arial" charset="0"/>
              </a:rPr>
              <a:pPr eaLnBrk="1" hangingPunct="1"/>
              <a:t>4</a:t>
            </a:fld>
            <a:endParaRPr lang="it-IT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5930158-D2E3-D04D-9416-CF40DE6348BF}" type="slidenum">
              <a:rPr lang="it-IT">
                <a:cs typeface="Arial" charset="0"/>
              </a:rPr>
              <a:pPr algn="r" eaLnBrk="1" hangingPunct="1"/>
              <a:t>5</a:t>
            </a:fld>
            <a:endParaRPr lang="it-IT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3FBE475-7DB5-CD4D-92A1-037518BA5DDF}" type="slidenum">
              <a:rPr lang="it-IT">
                <a:cs typeface="Arial" charset="0"/>
              </a:rPr>
              <a:pPr algn="r" eaLnBrk="1" hangingPunct="1"/>
              <a:t>6</a:t>
            </a:fld>
            <a:endParaRPr lang="it-IT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6B0CBBC-A24B-3F43-8811-3187178083BE}" type="slidenum">
              <a:rPr lang="it-IT">
                <a:cs typeface="Arial" charset="0"/>
              </a:rPr>
              <a:pPr algn="r" eaLnBrk="1" hangingPunct="1"/>
              <a:t>7</a:t>
            </a:fld>
            <a:endParaRPr lang="it-IT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8BC7F89-A035-AD4B-9174-56514B38AE02}" type="slidenum">
              <a:rPr lang="it-IT">
                <a:cs typeface="Arial" charset="0"/>
              </a:rPr>
              <a:pPr algn="r" eaLnBrk="1" hangingPunct="1"/>
              <a:t>9</a:t>
            </a:fld>
            <a:endParaRPr lang="it-IT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5445125"/>
            <a:ext cx="432752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907D-CF94-4D4C-8A25-4A603B8251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83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5445125"/>
            <a:ext cx="432752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0A35-0754-684D-B205-1C49F88CA4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39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5445125"/>
            <a:ext cx="432752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67E9-B864-AE41-B3AF-46FB4A96FB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0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5445125"/>
            <a:ext cx="432752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AE3D-A05B-DA46-9021-F693C9A76D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8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4183-635B-B44F-A8EC-98C8A6315746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0894-0CE8-3E4F-95A8-FA34DE1C89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12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523E-3D0A-624A-8B99-39CBC1A0769D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5C1A-357B-A349-81A5-0DC2A0D616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646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73AF-3387-774B-A615-A68E23ED964E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548B-1B6A-4D4E-BE7C-C04B81FE9C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57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DF95-4C95-AC49-8D3D-3EE9CA89846C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8626-2A78-A046-A80F-6F01853E13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739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714B-38EE-3F4C-9628-5694120E16C1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DCF8-3D01-F04E-938D-6435BDD56D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384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F829-CAE7-F746-9CEF-35F507F192AA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B1DE-E59B-F947-8ED5-DE4C7EE160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4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753D7-0FAF-1C4B-9C66-9C71901199E3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5804-17D7-1D4C-A373-A509DDC3A4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9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endParaRPr lang="it-IT" altLang="it-IT" sz="2400" b="1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ttangolo 2"/>
          <p:cNvSpPr/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it-IT">
              <a:cs typeface="+mn-cs"/>
            </a:endParaRPr>
          </a:p>
        </p:txBody>
      </p:sp>
      <p:sp>
        <p:nvSpPr>
          <p:cNvPr id="4" name="Rettangolo 3"/>
          <p:cNvSpPr/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it-IT"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966A-6FE3-3049-A132-7607503FF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08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9D7C-0081-2647-818C-ACBF5D16EEB9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633D-D5D0-174A-AE5A-6E924A2257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891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D1D4-D346-C242-A251-FA2A22AAA9BB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A5EB-7832-C840-A0E4-05E88A6A15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394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C5A7-1AFB-154E-BB7F-018292905957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54F3-443C-0D48-B12D-F1DE96D4D9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854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4FFE-D7A2-3449-A3EC-6A412AC52360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1DB9-0AFA-8B49-B334-A466600486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64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5445125"/>
            <a:ext cx="432752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59387-F8C4-FD4F-9D8A-4572047E0A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18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5445125"/>
            <a:ext cx="432752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35E2-05A1-EC44-8E51-137E14AF99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50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5445125"/>
            <a:ext cx="432752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521E-548B-814B-8427-80047CC3B2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43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5445125"/>
            <a:ext cx="432752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D29D-D0FF-F546-9B9A-03080F4CEB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94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5445125"/>
            <a:ext cx="432752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4124-6ACB-D14D-B50B-9BEB7E31AB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65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5445125"/>
            <a:ext cx="432752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8065-13BE-2C45-AE6F-47ECA25762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56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5445125"/>
            <a:ext cx="432752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8753-6B9D-A843-B48C-7234F7D64A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52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4387CB-4382-9F47-9FEC-927CFF9DD9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10F5C3-C944-914D-B329-3A698FCA4B7C}" type="datetimeFigureOut">
              <a:rPr lang="it-IT"/>
              <a:pPr>
                <a:defRPr/>
              </a:pPr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2275CE-4838-0F46-97DC-C8ECE59050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d.it/en/marco-polo-projec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claudia.veronese@unipd.i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ddalena.murari@unipd.it" TargetMode="External"/><Relationship Id="rId5" Type="http://schemas.openxmlformats.org/officeDocument/2006/relationships/hyperlink" Target="mailto:vincenzo.defilippis@unipd.it" TargetMode="External"/><Relationship Id="rId4" Type="http://schemas.openxmlformats.org/officeDocument/2006/relationships/hyperlink" Target="mailto:barbara.gatto@unipd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874838"/>
            <a:ext cx="69469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ttangolo 1"/>
          <p:cNvSpPr>
            <a:spLocks noChangeArrowheads="1"/>
          </p:cNvSpPr>
          <p:nvPr/>
        </p:nvSpPr>
        <p:spPr bwMode="auto">
          <a:xfrm>
            <a:off x="6477000" y="5943600"/>
            <a:ext cx="194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cs typeface="Arial" charset="0"/>
              </a:rPr>
              <a:t>www.unipd.it/en</a:t>
            </a:r>
            <a:endParaRPr lang="it-IT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3213" y="1628775"/>
            <a:ext cx="8537575" cy="467042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B3071B"/>
              </a:buClr>
              <a:buFont typeface="Wingdings" pitchFamily="2" charset="2"/>
              <a:buChar char="q"/>
              <a:defRPr/>
            </a:pPr>
            <a:r>
              <a:rPr lang="it-IT" sz="1800" b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Bachelor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(3 </a:t>
            </a:r>
            <a:r>
              <a:rPr lang="it-IT" sz="1800" b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years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) in:</a:t>
            </a:r>
          </a:p>
          <a:p>
            <a:pPr marL="723900" lvl="1" indent="-279400">
              <a:lnSpc>
                <a:spcPct val="95000"/>
              </a:lnSpc>
              <a:spcBef>
                <a:spcPct val="0"/>
              </a:spcBef>
              <a:buClr>
                <a:srgbClr val="B3071B"/>
              </a:buClr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Applied Pharmaceutical Science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</a:p>
          <a:p>
            <a:pPr marL="444500" lvl="1" indent="0">
              <a:lnSpc>
                <a:spcPct val="95000"/>
              </a:lnSpc>
              <a:spcBef>
                <a:spcPct val="0"/>
              </a:spcBef>
              <a:buClr>
                <a:srgbClr val="B3071B"/>
              </a:buClr>
              <a:buNone/>
              <a:defRPr/>
            </a:pPr>
            <a:endParaRPr lang="it-IT" sz="1800" b="1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B3071B"/>
              </a:buClr>
              <a:buFont typeface="Wingdings" pitchFamily="2" charset="2"/>
              <a:buChar char="q"/>
              <a:defRPr/>
            </a:pP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Master (5 </a:t>
            </a:r>
            <a:r>
              <a:rPr lang="it-IT" sz="1800" b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years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) in: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B3071B"/>
              </a:buClr>
              <a:buFont typeface="Wingdings" pitchFamily="2" charset="2"/>
              <a:buChar char="ü"/>
              <a:defRPr/>
            </a:pPr>
            <a:r>
              <a:rPr lang="it-IT" sz="1600" b="1" dirty="0" err="1" smtClean="0">
                <a:solidFill>
                  <a:srgbClr val="006699"/>
                </a:solidFill>
                <a:latin typeface="Calibri" pitchFamily="34" charset="0"/>
              </a:rPr>
              <a:t>Pharmacy</a:t>
            </a:r>
            <a:endParaRPr lang="it-IT" sz="1600" b="1" dirty="0" smtClean="0">
              <a:solidFill>
                <a:srgbClr val="006699"/>
              </a:solidFill>
              <a:latin typeface="Calibri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B3071B"/>
              </a:buClr>
              <a:buFont typeface="Wingdings" pitchFamily="2" charset="2"/>
              <a:buChar char="ü"/>
              <a:defRPr/>
            </a:pPr>
            <a:r>
              <a:rPr lang="it-IT" sz="1600" b="1" dirty="0" err="1" smtClean="0">
                <a:solidFill>
                  <a:srgbClr val="006699"/>
                </a:solidFill>
                <a:latin typeface="Calibri" pitchFamily="34" charset="0"/>
              </a:rPr>
              <a:t>Pharmaceutical</a:t>
            </a:r>
            <a:r>
              <a:rPr lang="it-IT" sz="1600" b="1" dirty="0" smtClean="0">
                <a:solidFill>
                  <a:srgbClr val="006699"/>
                </a:solidFill>
                <a:latin typeface="Calibri" pitchFamily="34" charset="0"/>
              </a:rPr>
              <a:t> </a:t>
            </a:r>
            <a:r>
              <a:rPr lang="it-IT" sz="1600" b="1" dirty="0" err="1" smtClean="0">
                <a:solidFill>
                  <a:srgbClr val="006699"/>
                </a:solidFill>
                <a:latin typeface="Calibri" pitchFamily="34" charset="0"/>
              </a:rPr>
              <a:t>Chemistry</a:t>
            </a:r>
            <a:r>
              <a:rPr lang="it-IT" sz="1600" b="1" dirty="0" smtClean="0">
                <a:solidFill>
                  <a:srgbClr val="006699"/>
                </a:solidFill>
                <a:latin typeface="Calibri" pitchFamily="34" charset="0"/>
              </a:rPr>
              <a:t> and </a:t>
            </a:r>
            <a:r>
              <a:rPr lang="it-IT" sz="1600" b="1" dirty="0" err="1" smtClean="0">
                <a:solidFill>
                  <a:srgbClr val="006699"/>
                </a:solidFill>
                <a:latin typeface="Calibri" pitchFamily="34" charset="0"/>
              </a:rPr>
              <a:t>Technology</a:t>
            </a:r>
            <a:endParaRPr lang="it-IT" sz="1600" b="1" dirty="0" smtClean="0">
              <a:solidFill>
                <a:srgbClr val="006699"/>
              </a:solidFill>
              <a:latin typeface="Calibri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endParaRPr lang="it-IT" sz="1800" b="1" u="sng" dirty="0" smtClean="0">
              <a:solidFill>
                <a:srgbClr val="B3071B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B3071B"/>
              </a:buClr>
              <a:buFont typeface="Wingdings" pitchFamily="2" charset="2"/>
              <a:buChar char="q"/>
              <a:defRPr/>
            </a:pP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Master (2 </a:t>
            </a:r>
            <a:r>
              <a:rPr lang="it-IT" sz="1800" b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years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, post 3 </a:t>
            </a:r>
            <a:r>
              <a:rPr lang="it-IT" sz="1800" b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year-Bachelor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in </a:t>
            </a:r>
            <a:r>
              <a:rPr lang="it-IT" sz="1800" b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Biotechnologies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) in: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ü"/>
              <a:defRPr/>
            </a:pPr>
            <a:r>
              <a:rPr lang="it-IT" sz="1600" b="1" dirty="0" err="1" smtClean="0">
                <a:solidFill>
                  <a:srgbClr val="006699"/>
                </a:solidFill>
                <a:latin typeface="Calibri" pitchFamily="34" charset="0"/>
              </a:rPr>
              <a:t>Pharmaceutical</a:t>
            </a:r>
            <a:r>
              <a:rPr lang="it-IT" sz="1600" b="1" dirty="0" smtClean="0">
                <a:solidFill>
                  <a:srgbClr val="006699"/>
                </a:solidFill>
                <a:latin typeface="Calibri" pitchFamily="34" charset="0"/>
              </a:rPr>
              <a:t> </a:t>
            </a:r>
            <a:r>
              <a:rPr lang="it-IT" sz="1600" b="1" dirty="0" err="1" smtClean="0">
                <a:solidFill>
                  <a:srgbClr val="006699"/>
                </a:solidFill>
                <a:latin typeface="Calibri" pitchFamily="34" charset="0"/>
              </a:rPr>
              <a:t>Biotechnologies</a:t>
            </a:r>
            <a:r>
              <a:rPr lang="it-IT" sz="1600" b="1" dirty="0" smtClean="0">
                <a:solidFill>
                  <a:srgbClr val="006699"/>
                </a:solidFill>
                <a:latin typeface="Calibri" pitchFamily="34" charset="0"/>
              </a:rPr>
              <a:t>: </a:t>
            </a:r>
            <a:r>
              <a:rPr lang="it-IT" sz="1600" b="1" dirty="0" smtClean="0">
                <a:solidFill>
                  <a:srgbClr val="FF0000"/>
                </a:solidFill>
                <a:latin typeface="Calibri" pitchFamily="34" charset="0"/>
              </a:rPr>
              <a:t>HELD IN ENGLISH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endParaRPr lang="it-IT" sz="1800" b="1" u="sng" dirty="0" smtClean="0">
              <a:solidFill>
                <a:srgbClr val="B3071B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B3071B"/>
              </a:buClr>
              <a:buFont typeface="Wingdings" pitchFamily="2" charset="2"/>
              <a:buChar char="q"/>
              <a:defRPr/>
            </a:pPr>
            <a:r>
              <a:rPr lang="it-IT" sz="1800" b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Specialization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it-IT" sz="1800" b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School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in Hospital </a:t>
            </a:r>
            <a:r>
              <a:rPr lang="it-IT" sz="1800" b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Pharmacy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(</a:t>
            </a:r>
            <a:r>
              <a:rPr lang="it-IT" sz="1800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4 </a:t>
            </a:r>
            <a:r>
              <a:rPr lang="it-IT" sz="1800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years</a:t>
            </a:r>
            <a:r>
              <a:rPr lang="it-IT" sz="1800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it-IT" sz="1800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including</a:t>
            </a:r>
            <a:r>
              <a:rPr lang="it-IT" sz="1800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it-IT" sz="1800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residency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B3071B"/>
              </a:buClr>
              <a:buFont typeface="Wingdings" pitchFamily="2" charset="2"/>
              <a:buChar char="q"/>
              <a:defRPr/>
            </a:pPr>
            <a:endParaRPr lang="it-IT" sz="1800" b="1" dirty="0" smtClean="0">
              <a:solidFill>
                <a:srgbClr val="003366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B3071B"/>
              </a:buClr>
              <a:buFont typeface="Wingdings" pitchFamily="2" charset="2"/>
              <a:buChar char="q"/>
              <a:defRPr/>
            </a:pP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Post graduate </a:t>
            </a:r>
            <a:r>
              <a:rPr lang="it-IT" sz="1800" b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courses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(1 </a:t>
            </a:r>
            <a:r>
              <a:rPr lang="it-IT" sz="1800" b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year</a:t>
            </a:r>
            <a:r>
              <a:rPr lang="it-IT" sz="1800" b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B3071B"/>
              </a:buClr>
              <a:buFont typeface="Wingdings" pitchFamily="2" charset="2"/>
              <a:buChar char="ü"/>
              <a:defRPr/>
            </a:pPr>
            <a:r>
              <a:rPr lang="it-IT" sz="1600" i="1" dirty="0" smtClean="0">
                <a:solidFill>
                  <a:srgbClr val="003366"/>
                </a:solidFill>
                <a:latin typeface="Calibri" pitchFamily="34" charset="0"/>
              </a:rPr>
              <a:t>Business and Management: </a:t>
            </a: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Perfume</a:t>
            </a:r>
            <a:r>
              <a:rPr lang="it-IT" sz="1600" i="1" dirty="0" smtClean="0">
                <a:solidFill>
                  <a:srgbClr val="003366"/>
                </a:solidFill>
                <a:latin typeface="Calibri" pitchFamily="34" charset="0"/>
              </a:rPr>
              <a:t> and </a:t>
            </a: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Fragrances</a:t>
            </a:r>
            <a:r>
              <a:rPr lang="it-IT" sz="1600" i="1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Industries</a:t>
            </a:r>
            <a:r>
              <a:rPr lang="it-IT" sz="1600" i="1" dirty="0" smtClean="0">
                <a:solidFill>
                  <a:srgbClr val="003366"/>
                </a:solidFill>
                <a:latin typeface="Calibri" pitchFamily="34" charset="0"/>
              </a:rPr>
              <a:t> and </a:t>
            </a: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Cosmetics</a:t>
            </a:r>
            <a:r>
              <a:rPr lang="it-IT" sz="1600" i="1" dirty="0" smtClean="0">
                <a:solidFill>
                  <a:srgbClr val="003366"/>
                </a:solidFill>
                <a:latin typeface="Calibri" pitchFamily="34" charset="0"/>
              </a:rPr>
              <a:t> Sector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B3071B"/>
              </a:buClr>
              <a:buFont typeface="Wingdings" pitchFamily="2" charset="2"/>
              <a:buChar char="ü"/>
              <a:defRPr/>
            </a:pP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Clinical</a:t>
            </a:r>
            <a:r>
              <a:rPr lang="it-IT" sz="1600" i="1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Pharmacy</a:t>
            </a:r>
            <a:r>
              <a:rPr lang="it-IT" sz="1600" i="1" dirty="0" smtClean="0">
                <a:solidFill>
                  <a:srgbClr val="003366"/>
                </a:solidFill>
                <a:latin typeface="Calibri" pitchFamily="34" charset="0"/>
              </a:rPr>
              <a:t> and </a:t>
            </a: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Pharmacology</a:t>
            </a:r>
            <a:r>
              <a:rPr lang="it-IT" sz="1600" i="1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B3071B"/>
              </a:buClr>
              <a:buFont typeface="Wingdings" pitchFamily="2" charset="2"/>
              <a:buChar char="ü"/>
              <a:defRPr/>
            </a:pP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Medical</a:t>
            </a:r>
            <a:r>
              <a:rPr lang="it-IT" sz="1600" i="1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devices</a:t>
            </a:r>
            <a:endParaRPr lang="it-IT" sz="1600" i="1" dirty="0" smtClean="0">
              <a:solidFill>
                <a:srgbClr val="003366"/>
              </a:solidFill>
              <a:latin typeface="Calibri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B3071B"/>
              </a:buClr>
              <a:buFont typeface="Wingdings" pitchFamily="2" charset="2"/>
              <a:buChar char="ü"/>
              <a:defRPr/>
            </a:pP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Pharmaceutical</a:t>
            </a:r>
            <a:r>
              <a:rPr lang="it-IT" sz="1600" i="1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Logistics</a:t>
            </a:r>
            <a:endParaRPr lang="it-IT" sz="1600" i="1" dirty="0" smtClean="0">
              <a:solidFill>
                <a:srgbClr val="003366"/>
              </a:solidFill>
              <a:latin typeface="Calibri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B3071B"/>
              </a:buClr>
              <a:buFont typeface="Wingdings" pitchFamily="2" charset="2"/>
              <a:buChar char="ü"/>
              <a:defRPr/>
            </a:pPr>
            <a:r>
              <a:rPr lang="it-IT" sz="1600" i="1" dirty="0" err="1" smtClean="0">
                <a:solidFill>
                  <a:srgbClr val="003366"/>
                </a:solidFill>
                <a:latin typeface="Calibri" pitchFamily="34" charset="0"/>
              </a:rPr>
              <a:t>Radiopharmacy</a:t>
            </a:r>
            <a:endParaRPr lang="it-IT" sz="1600" i="1" dirty="0" smtClean="0">
              <a:solidFill>
                <a:srgbClr val="003366"/>
              </a:solidFill>
              <a:latin typeface="Calibri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it-IT" sz="2000" dirty="0" smtClean="0">
                <a:latin typeface="Calibri" pitchFamily="34" charset="0"/>
                <a:ea typeface="ＭＳ Ｐゴシック" pitchFamily="34" charset="-128"/>
              </a:rPr>
              <a:t>		</a:t>
            </a:r>
          </a:p>
        </p:txBody>
      </p:sp>
      <p:sp>
        <p:nvSpPr>
          <p:cNvPr id="46082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46083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500188"/>
            <a:ext cx="8207375" cy="2216150"/>
          </a:xfrm>
        </p:spPr>
        <p:txBody>
          <a:bodyPr>
            <a:spAutoFit/>
          </a:bodyPr>
          <a:lstStyle/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3366"/>
                </a:solidFill>
                <a:latin typeface="Calibri" charset="0"/>
              </a:rPr>
              <a:t>Master of Science (2 years) in ENGLISH:</a:t>
            </a:r>
          </a:p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srgbClr val="C00000"/>
                </a:solidFill>
                <a:latin typeface="Calibri" charset="0"/>
              </a:rPr>
              <a:t>Pharmaceutical Biotechnologies</a:t>
            </a:r>
          </a:p>
          <a:p>
            <a:pPr marL="0" indent="0" algn="ctr">
              <a:buFontTx/>
              <a:buNone/>
            </a:pPr>
            <a:endParaRPr lang="it-IT" sz="1800">
              <a:latin typeface="Arial" charset="0"/>
            </a:endParaRPr>
          </a:p>
          <a:p>
            <a:pPr marL="0" indent="0" algn="ctr">
              <a:buFontTx/>
              <a:buNone/>
            </a:pPr>
            <a:endParaRPr lang="it-IT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66562" name="CasellaDiTesto 8"/>
          <p:cNvSpPr txBox="1">
            <a:spLocks noChangeArrowheads="1"/>
          </p:cNvSpPr>
          <p:nvPr/>
        </p:nvSpPr>
        <p:spPr bwMode="auto">
          <a:xfrm>
            <a:off x="468313" y="2852738"/>
            <a:ext cx="82153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3366"/>
                </a:solidFill>
                <a:latin typeface="Calibri" charset="0"/>
                <a:cs typeface="Arial" charset="0"/>
              </a:rPr>
              <a:t>The students enrolled in Pharmaceutical Biotechnologies will acquire a solid knowledge in </a:t>
            </a:r>
            <a:r>
              <a:rPr lang="en-US" sz="2000" b="1">
                <a:solidFill>
                  <a:srgbClr val="003366"/>
                </a:solidFill>
                <a:latin typeface="Calibri" charset="0"/>
                <a:cs typeface="Arial" charset="0"/>
              </a:rPr>
              <a:t>biochemistry</a:t>
            </a:r>
            <a:r>
              <a:rPr lang="en-US" sz="2000">
                <a:solidFill>
                  <a:srgbClr val="003366"/>
                </a:solidFill>
                <a:latin typeface="Calibri" charset="0"/>
                <a:cs typeface="Arial" charset="0"/>
              </a:rPr>
              <a:t>, </a:t>
            </a:r>
            <a:r>
              <a:rPr lang="en-US" sz="2000" b="1">
                <a:solidFill>
                  <a:srgbClr val="003366"/>
                </a:solidFill>
                <a:latin typeface="Calibri" charset="0"/>
                <a:cs typeface="Arial" charset="0"/>
              </a:rPr>
              <a:t>molecular biology </a:t>
            </a:r>
            <a:r>
              <a:rPr lang="en-US" sz="2000">
                <a:solidFill>
                  <a:srgbClr val="003366"/>
                </a:solidFill>
                <a:latin typeface="Calibri" charset="0"/>
                <a:cs typeface="Arial" charset="0"/>
              </a:rPr>
              <a:t>and </a:t>
            </a:r>
            <a:r>
              <a:rPr lang="en-US" sz="2000" b="1">
                <a:solidFill>
                  <a:srgbClr val="003366"/>
                </a:solidFill>
                <a:latin typeface="Calibri" charset="0"/>
                <a:cs typeface="Arial" charset="0"/>
              </a:rPr>
              <a:t>protein engineering</a:t>
            </a:r>
            <a:r>
              <a:rPr lang="en-US" sz="2000">
                <a:solidFill>
                  <a:srgbClr val="003366"/>
                </a:solidFill>
                <a:latin typeface="Calibri" charset="0"/>
                <a:cs typeface="Arial" charset="0"/>
              </a:rPr>
              <a:t>, </a:t>
            </a:r>
            <a:r>
              <a:rPr lang="en-US" sz="2000" b="1">
                <a:solidFill>
                  <a:srgbClr val="003366"/>
                </a:solidFill>
                <a:latin typeface="Calibri" charset="0"/>
                <a:cs typeface="Arial" charset="0"/>
              </a:rPr>
              <a:t>immunology</a:t>
            </a:r>
            <a:r>
              <a:rPr lang="en-US" sz="2000">
                <a:solidFill>
                  <a:srgbClr val="003366"/>
                </a:solidFill>
                <a:latin typeface="Calibri" charset="0"/>
                <a:cs typeface="Arial" charset="0"/>
              </a:rPr>
              <a:t>, </a:t>
            </a:r>
            <a:r>
              <a:rPr lang="en-US" sz="2000" b="1">
                <a:solidFill>
                  <a:srgbClr val="003366"/>
                </a:solidFill>
                <a:latin typeface="Calibri" charset="0"/>
                <a:cs typeface="Arial" charset="0"/>
              </a:rPr>
              <a:t>pharmacology and pharmaceutical technology</a:t>
            </a:r>
            <a:r>
              <a:rPr lang="en-US" sz="2000">
                <a:solidFill>
                  <a:srgbClr val="003366"/>
                </a:solidFill>
                <a:latin typeface="Calibri" charset="0"/>
                <a:cs typeface="Arial" charset="0"/>
              </a:rPr>
              <a:t>, and in those disciplines required to </a:t>
            </a:r>
            <a:r>
              <a:rPr lang="en-US" sz="2000" i="1">
                <a:solidFill>
                  <a:srgbClr val="003366"/>
                </a:solidFill>
                <a:latin typeface="Calibri" charset="0"/>
                <a:cs typeface="Arial" charset="0"/>
              </a:rPr>
              <a:t>design, analyze and formulate innovative drugs such as biologics and drugs employed in targeted therapies</a:t>
            </a:r>
            <a:r>
              <a:rPr lang="en-US" sz="2000">
                <a:solidFill>
                  <a:srgbClr val="003366"/>
                </a:solidFill>
                <a:latin typeface="Calibri" charset="0"/>
                <a:cs typeface="Arial" charset="0"/>
              </a:rPr>
              <a:t>. </a:t>
            </a:r>
            <a:endParaRPr lang="it-IT" sz="2000">
              <a:solidFill>
                <a:srgbClr val="003366"/>
              </a:solidFill>
              <a:latin typeface="Calibri" charset="0"/>
              <a:cs typeface="Arial" charset="0"/>
            </a:endParaRPr>
          </a:p>
        </p:txBody>
      </p:sp>
      <p:pic>
        <p:nvPicPr>
          <p:cNvPr id="66563" name="Picture 5" descr="DNA_382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072063"/>
            <a:ext cx="20716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 descr="Image result for Pharmaceutical Biotechnolog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r="10483"/>
          <a:stretch>
            <a:fillRect/>
          </a:stretch>
        </p:blipFill>
        <p:spPr bwMode="auto">
          <a:xfrm>
            <a:off x="357188" y="5072063"/>
            <a:ext cx="2143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8577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66567" name="Picture 3" descr="SigilloLogoLAST_WhiteO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77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07375" cy="3386137"/>
          </a:xfrm>
        </p:spPr>
        <p:txBody>
          <a:bodyPr>
            <a:spAutoFit/>
          </a:bodyPr>
          <a:lstStyle/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it-IT" sz="2400">
                <a:solidFill>
                  <a:srgbClr val="003366"/>
                </a:solidFill>
                <a:latin typeface="Calibri" charset="0"/>
              </a:rPr>
              <a:t>Integrated Master level course (5-years)</a:t>
            </a:r>
          </a:p>
          <a:p>
            <a:pPr marL="0" indent="0" algn="ctr">
              <a:spcAft>
                <a:spcPts val="1200"/>
              </a:spcAft>
              <a:buFontTx/>
              <a:buNone/>
            </a:pPr>
            <a:r>
              <a:rPr lang="it-IT" sz="2800" b="1">
                <a:solidFill>
                  <a:srgbClr val="990033"/>
                </a:solidFill>
                <a:latin typeface="Calibri" charset="0"/>
              </a:rPr>
              <a:t>Pharmacy (in Italian)</a:t>
            </a:r>
            <a:endParaRPr lang="it-IT" sz="1200" b="1" u="sng">
              <a:solidFill>
                <a:srgbClr val="990033"/>
              </a:solidFill>
              <a:latin typeface="Calibri" charset="0"/>
            </a:endParaRPr>
          </a:p>
          <a:p>
            <a:pPr marL="0" indent="0" algn="ctr">
              <a:buFontTx/>
              <a:buNone/>
            </a:pPr>
            <a:r>
              <a:rPr lang="it-IT" sz="1800">
                <a:solidFill>
                  <a:srgbClr val="006699"/>
                </a:solidFill>
                <a:latin typeface="Calibri" charset="0"/>
              </a:rPr>
              <a:t>The  MPharm provides education on </a:t>
            </a:r>
          </a:p>
          <a:p>
            <a:pPr marL="0" indent="0" algn="ctr">
              <a:buFontTx/>
              <a:buNone/>
            </a:pPr>
            <a:r>
              <a:rPr lang="it-IT" sz="1800">
                <a:solidFill>
                  <a:srgbClr val="006699"/>
                </a:solidFill>
                <a:latin typeface="Calibri" charset="0"/>
              </a:rPr>
              <a:t>the </a:t>
            </a:r>
            <a:r>
              <a:rPr lang="it-IT" sz="1800" b="1">
                <a:solidFill>
                  <a:srgbClr val="006699"/>
                </a:solidFill>
                <a:latin typeface="Calibri" charset="0"/>
              </a:rPr>
              <a:t>scientific basis of medicines,</a:t>
            </a:r>
            <a:r>
              <a:rPr lang="it-IT" sz="1800">
                <a:solidFill>
                  <a:srgbClr val="006699"/>
                </a:solidFill>
                <a:latin typeface="Calibri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it-IT" sz="1800">
                <a:solidFill>
                  <a:srgbClr val="006699"/>
                </a:solidFill>
                <a:latin typeface="Calibri" charset="0"/>
              </a:rPr>
              <a:t>from the </a:t>
            </a:r>
            <a:r>
              <a:rPr lang="it-IT" sz="1800" b="1">
                <a:solidFill>
                  <a:srgbClr val="006699"/>
                </a:solidFill>
                <a:latin typeface="Calibri" charset="0"/>
              </a:rPr>
              <a:t>chemical structure and </a:t>
            </a:r>
            <a:r>
              <a:rPr lang="it-IT" sz="1800">
                <a:solidFill>
                  <a:srgbClr val="006699"/>
                </a:solidFill>
                <a:latin typeface="Calibri" charset="0"/>
              </a:rPr>
              <a:t>the </a:t>
            </a:r>
            <a:r>
              <a:rPr lang="it-IT" sz="1800" b="1">
                <a:solidFill>
                  <a:srgbClr val="006699"/>
                </a:solidFill>
                <a:latin typeface="Calibri" charset="0"/>
              </a:rPr>
              <a:t>molecular mechanism of action</a:t>
            </a:r>
            <a:r>
              <a:rPr lang="it-IT" sz="1800">
                <a:solidFill>
                  <a:srgbClr val="006699"/>
                </a:solidFill>
                <a:latin typeface="Calibri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it-IT" sz="1800">
                <a:solidFill>
                  <a:srgbClr val="006699"/>
                </a:solidFill>
                <a:latin typeface="Calibri" charset="0"/>
              </a:rPr>
              <a:t>to the </a:t>
            </a:r>
            <a:r>
              <a:rPr lang="it-IT" sz="1800" b="1">
                <a:solidFill>
                  <a:srgbClr val="006699"/>
                </a:solidFill>
                <a:latin typeface="Calibri" charset="0"/>
              </a:rPr>
              <a:t>pharmaceutical preparation </a:t>
            </a:r>
            <a:r>
              <a:rPr lang="it-IT" sz="1800">
                <a:solidFill>
                  <a:srgbClr val="006699"/>
                </a:solidFill>
                <a:latin typeface="Calibri" charset="0"/>
              </a:rPr>
              <a:t>and</a:t>
            </a:r>
            <a:r>
              <a:rPr lang="it-IT" sz="1800" b="1">
                <a:solidFill>
                  <a:srgbClr val="006699"/>
                </a:solidFill>
                <a:latin typeface="Calibri" charset="0"/>
              </a:rPr>
              <a:t> clinical use </a:t>
            </a:r>
            <a:r>
              <a:rPr lang="it-IT" sz="1800">
                <a:solidFill>
                  <a:srgbClr val="006699"/>
                </a:solidFill>
                <a:latin typeface="Calibri" charset="0"/>
              </a:rPr>
              <a:t>of</a:t>
            </a:r>
            <a:r>
              <a:rPr lang="it-IT" sz="1800" b="1">
                <a:solidFill>
                  <a:srgbClr val="006699"/>
                </a:solidFill>
                <a:latin typeface="Calibri" charset="0"/>
              </a:rPr>
              <a:t> therapeutics  </a:t>
            </a:r>
          </a:p>
          <a:p>
            <a:pPr marL="0" indent="0" algn="ctr">
              <a:buFontTx/>
              <a:buNone/>
            </a:pPr>
            <a:endParaRPr lang="it-IT" sz="1800">
              <a:latin typeface="Arial" charset="0"/>
            </a:endParaRPr>
          </a:p>
          <a:p>
            <a:pPr marL="0" indent="0" algn="ctr">
              <a:buFontTx/>
              <a:buNone/>
            </a:pPr>
            <a:endParaRPr lang="it-IT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52226" name="Immagine 6" descr="Chemistry cop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31686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714875"/>
            <a:ext cx="271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52229" name="Picture 3" descr="SigilloLogoLAST_WhiteO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FontTx/>
              <a:buNone/>
              <a:defRPr/>
            </a:pPr>
            <a:r>
              <a:rPr lang="it-IT" sz="2000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Integrated</a:t>
            </a:r>
            <a:r>
              <a:rPr lang="it-IT" sz="2000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Master </a:t>
            </a:r>
            <a:r>
              <a:rPr lang="it-IT" sz="2000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level</a:t>
            </a:r>
            <a:r>
              <a:rPr lang="it-IT" sz="2000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curriculum (5-years)</a:t>
            </a:r>
          </a:p>
          <a:p>
            <a:pPr marL="0" indent="0" algn="ctr">
              <a:buFontTx/>
              <a:buNone/>
              <a:defRPr/>
            </a:pPr>
            <a:r>
              <a:rPr lang="it-IT" sz="2800" b="1" dirty="0" err="1" smtClean="0">
                <a:solidFill>
                  <a:srgbClr val="990033"/>
                </a:solidFill>
                <a:ea typeface="ＭＳ Ｐゴシック" pitchFamily="34" charset="-128"/>
              </a:rPr>
              <a:t>Pharmacy</a:t>
            </a:r>
            <a:endParaRPr lang="it-IT" sz="2800" b="1" dirty="0" smtClean="0">
              <a:solidFill>
                <a:srgbClr val="990033"/>
              </a:solidFill>
              <a:ea typeface="ＭＳ Ｐゴシック" pitchFamily="34" charset="-128"/>
            </a:endParaRPr>
          </a:p>
          <a:p>
            <a:pPr marL="0" indent="0" algn="ctr">
              <a:buFontTx/>
              <a:buNone/>
              <a:defRPr/>
            </a:pPr>
            <a:endParaRPr lang="it-IT" sz="1800" u="sng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1800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The attendance to theoretical courses and laboratory experiences as well as </a:t>
            </a:r>
            <a:r>
              <a:rPr lang="en-US" sz="1800" b="1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internship at Local Health Hospital/Districts and Community Pharmacies</a:t>
            </a:r>
            <a:r>
              <a:rPr lang="en-US" sz="1800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 provides the specific knowledge and skills to the students for their professional career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1800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mainly as </a:t>
            </a:r>
            <a:r>
              <a:rPr lang="en-US" sz="1800" b="1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Community-based pharmacists </a:t>
            </a:r>
            <a:r>
              <a:rPr lang="en-US" sz="1800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or </a:t>
            </a:r>
            <a:r>
              <a:rPr lang="en-US" sz="1800" b="1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Pharmaceutical sales representative</a:t>
            </a:r>
          </a:p>
          <a:p>
            <a:pPr marL="0" indent="0" algn="ctr">
              <a:buFontTx/>
              <a:buNone/>
              <a:defRPr/>
            </a:pPr>
            <a:endParaRPr lang="it-IT" sz="180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endParaRPr lang="it-IT" sz="1800" dirty="0" smtClean="0">
              <a:ea typeface="ＭＳ Ｐゴシック" pitchFamily="34" charset="-128"/>
            </a:endParaRPr>
          </a:p>
        </p:txBody>
      </p:sp>
      <p:pic>
        <p:nvPicPr>
          <p:cNvPr id="54274" name="Immagine 13" descr="dsfarma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68863"/>
            <a:ext cx="273685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Immagine 15" descr="vecchiofarmacist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4400"/>
            <a:ext cx="17287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49725"/>
            <a:ext cx="19113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65625"/>
            <a:ext cx="12080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54279" name="Picture 3" descr="SigilloLogoLAST_WhiteO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411288"/>
            <a:ext cx="8686800" cy="803275"/>
          </a:xfrm>
        </p:spPr>
        <p:txBody>
          <a:bodyPr/>
          <a:lstStyle/>
          <a:p>
            <a:r>
              <a:rPr lang="it-IT" sz="2800" b="1">
                <a:solidFill>
                  <a:srgbClr val="990033"/>
                </a:solidFill>
                <a:latin typeface="Calibri" charset="0"/>
              </a:rPr>
              <a:t>MS in Pharmacy</a:t>
            </a:r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395288" y="2492375"/>
            <a:ext cx="81375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6699"/>
                </a:solidFill>
                <a:latin typeface="Calibri" charset="0"/>
                <a:cs typeface="Arial" charset="0"/>
              </a:rPr>
              <a:t>Courses related to the Pharmacy Profession</a:t>
            </a:r>
          </a:p>
          <a:p>
            <a:endParaRPr lang="en-US" sz="1800" dirty="0">
              <a:solidFill>
                <a:srgbClr val="006699"/>
              </a:solidFill>
              <a:latin typeface="Calibri" charset="0"/>
              <a:cs typeface="Arial" charset="0"/>
            </a:endParaRPr>
          </a:p>
          <a:p>
            <a:r>
              <a:rPr lang="en-US" sz="1800" b="1" dirty="0">
                <a:solidFill>
                  <a:srgbClr val="006699"/>
                </a:solidFill>
                <a:latin typeface="Calibri" charset="0"/>
                <a:cs typeface="Arial" charset="0"/>
              </a:rPr>
              <a:t>Pharmacy Internship Program </a:t>
            </a:r>
            <a:r>
              <a:rPr lang="en-US" sz="1800" dirty="0">
                <a:solidFill>
                  <a:srgbClr val="CC0066"/>
                </a:solidFill>
                <a:latin typeface="Calibri" charset="0"/>
                <a:cs typeface="Arial" charset="0"/>
              </a:rPr>
              <a:t>(2 options)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rgbClr val="006699"/>
                </a:solidFill>
                <a:latin typeface="Calibri" charset="0"/>
                <a:cs typeface="Arial" charset="0"/>
              </a:rPr>
              <a:t> in Community Pharmacy </a:t>
            </a:r>
            <a:r>
              <a:rPr lang="en-US" sz="1800" b="1" dirty="0">
                <a:solidFill>
                  <a:srgbClr val="006699"/>
                </a:solidFill>
                <a:latin typeface="Calibri" charset="0"/>
                <a:cs typeface="Arial" charset="0"/>
                <a:sym typeface="Wingdings" charset="0"/>
              </a:rPr>
              <a:t></a:t>
            </a:r>
            <a:r>
              <a:rPr lang="en-US" sz="1800" dirty="0">
                <a:solidFill>
                  <a:srgbClr val="006699"/>
                </a:solidFill>
                <a:latin typeface="Calibri" charset="0"/>
                <a:cs typeface="Arial" charset="0"/>
              </a:rPr>
              <a:t> 6 months 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rgbClr val="006699"/>
                </a:solidFill>
                <a:latin typeface="Calibri" charset="0"/>
                <a:cs typeface="Arial" charset="0"/>
              </a:rPr>
              <a:t> in Community Pharmacy  +  in Hospital Pharmacy </a:t>
            </a:r>
            <a:r>
              <a:rPr lang="en-US" sz="1800" b="1" dirty="0">
                <a:solidFill>
                  <a:srgbClr val="006699"/>
                </a:solidFill>
                <a:latin typeface="Calibri" charset="0"/>
                <a:cs typeface="Arial" charset="0"/>
                <a:sym typeface="Wingdings" charset="0"/>
              </a:rPr>
              <a:t></a:t>
            </a:r>
            <a:r>
              <a:rPr lang="en-US" sz="1800" b="1" dirty="0">
                <a:solidFill>
                  <a:srgbClr val="006699"/>
                </a:solidFill>
                <a:latin typeface="Calibri" charset="0"/>
                <a:cs typeface="Arial" charset="0"/>
              </a:rPr>
              <a:t> </a:t>
            </a:r>
            <a:r>
              <a:rPr lang="en-US" sz="1800" dirty="0">
                <a:solidFill>
                  <a:srgbClr val="006699"/>
                </a:solidFill>
                <a:latin typeface="Calibri" charset="0"/>
                <a:cs typeface="Arial" charset="0"/>
              </a:rPr>
              <a:t>3 months + 3 months</a:t>
            </a:r>
          </a:p>
          <a:p>
            <a:endParaRPr lang="en-US" sz="1800" b="1" dirty="0">
              <a:solidFill>
                <a:srgbClr val="006699"/>
              </a:solidFill>
              <a:latin typeface="Calibri" charset="0"/>
              <a:cs typeface="Arial" charset="0"/>
            </a:endParaRPr>
          </a:p>
          <a:p>
            <a:r>
              <a:rPr lang="en-US" sz="1800" b="1" dirty="0">
                <a:solidFill>
                  <a:srgbClr val="006699"/>
                </a:solidFill>
                <a:latin typeface="Calibri" charset="0"/>
                <a:cs typeface="Arial" charset="0"/>
              </a:rPr>
              <a:t>Final Thesis</a:t>
            </a:r>
            <a:r>
              <a:rPr lang="en-US" sz="1800" dirty="0">
                <a:solidFill>
                  <a:srgbClr val="006699"/>
                </a:solidFill>
                <a:latin typeface="Calibri" charset="0"/>
                <a:cs typeface="Arial" charset="0"/>
              </a:rPr>
              <a:t> </a:t>
            </a:r>
            <a:r>
              <a:rPr lang="en-US" sz="1800" dirty="0">
                <a:solidFill>
                  <a:srgbClr val="CC0066"/>
                </a:solidFill>
                <a:latin typeface="Calibri" charset="0"/>
                <a:cs typeface="Arial" charset="0"/>
              </a:rPr>
              <a:t>(2 options)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rgbClr val="006699"/>
                </a:solidFill>
                <a:latin typeface="Calibri" charset="0"/>
                <a:cs typeface="Arial" charset="0"/>
              </a:rPr>
              <a:t> Literature Review </a:t>
            </a:r>
            <a:r>
              <a:rPr lang="en-US" sz="1800" dirty="0">
                <a:solidFill>
                  <a:srgbClr val="006699"/>
                </a:solidFill>
                <a:latin typeface="Calibri" charset="0"/>
                <a:cs typeface="Arial" charset="0"/>
                <a:sym typeface="Wingdings" charset="0"/>
              </a:rPr>
              <a:t></a:t>
            </a:r>
            <a:r>
              <a:rPr lang="en-US" sz="1800" dirty="0">
                <a:solidFill>
                  <a:srgbClr val="006699"/>
                </a:solidFill>
                <a:latin typeface="Calibri" charset="0"/>
                <a:cs typeface="Arial" charset="0"/>
              </a:rPr>
              <a:t> 3 months (minimum)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rgbClr val="006699"/>
                </a:solidFill>
                <a:latin typeface="Calibri" charset="0"/>
                <a:cs typeface="Arial" charset="0"/>
              </a:rPr>
              <a:t> Supervised Experimental Research </a:t>
            </a:r>
            <a:r>
              <a:rPr lang="en-US" sz="1800" dirty="0">
                <a:solidFill>
                  <a:srgbClr val="006699"/>
                </a:solidFill>
                <a:latin typeface="Calibri" charset="0"/>
                <a:cs typeface="Arial" charset="0"/>
                <a:sym typeface="Wingdings" charset="0"/>
              </a:rPr>
              <a:t></a:t>
            </a:r>
            <a:r>
              <a:rPr lang="en-US" sz="1800" dirty="0">
                <a:solidFill>
                  <a:srgbClr val="006699"/>
                </a:solidFill>
                <a:latin typeface="Calibri" charset="0"/>
                <a:cs typeface="Arial" charset="0"/>
              </a:rPr>
              <a:t> 7 months (minimum)</a:t>
            </a:r>
          </a:p>
          <a:p>
            <a:pPr>
              <a:buFontTx/>
              <a:buChar char="•"/>
            </a:pPr>
            <a:endParaRPr lang="en-US" sz="1800" dirty="0">
              <a:solidFill>
                <a:srgbClr val="006699"/>
              </a:solidFill>
              <a:latin typeface="Calibri" charset="0"/>
              <a:cs typeface="Arial" charset="0"/>
            </a:endParaRP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57350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ChangeArrowheads="1"/>
          </p:cNvSpPr>
          <p:nvPr/>
        </p:nvSpPr>
        <p:spPr bwMode="auto">
          <a:xfrm>
            <a:off x="198438" y="1916113"/>
            <a:ext cx="8747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990033"/>
                </a:solidFill>
                <a:latin typeface="Calibri" charset="0"/>
                <a:cs typeface="Arial" charset="0"/>
              </a:rPr>
              <a:t>Pharmaceutical Chemistry and Technology</a:t>
            </a:r>
          </a:p>
          <a:p>
            <a:pPr algn="ctr"/>
            <a:r>
              <a:rPr lang="it-IT" sz="2400">
                <a:solidFill>
                  <a:srgbClr val="003366"/>
                </a:solidFill>
                <a:latin typeface="Calibri" charset="0"/>
                <a:cs typeface="Arial" charset="0"/>
              </a:rPr>
              <a:t> (5-years)</a:t>
            </a:r>
          </a:p>
          <a:p>
            <a:pPr algn="ctr"/>
            <a:endParaRPr lang="en-US" sz="1400">
              <a:latin typeface="Calibri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006699"/>
                </a:solidFill>
                <a:latin typeface="Calibri" charset="0"/>
                <a:cs typeface="Arial" charset="0"/>
              </a:rPr>
              <a:t>This course has been designed to include multiple disciplines combining elements of </a:t>
            </a:r>
            <a:r>
              <a:rPr lang="en-US" sz="2000" b="1">
                <a:solidFill>
                  <a:srgbClr val="006699"/>
                </a:solidFill>
                <a:latin typeface="Calibri" charset="0"/>
                <a:cs typeface="Arial" charset="0"/>
              </a:rPr>
              <a:t>chemistry</a:t>
            </a:r>
            <a:r>
              <a:rPr lang="en-US" sz="2000">
                <a:solidFill>
                  <a:srgbClr val="006699"/>
                </a:solidFill>
                <a:latin typeface="Calibri" charset="0"/>
                <a:cs typeface="Arial" charset="0"/>
              </a:rPr>
              <a:t>, </a:t>
            </a:r>
            <a:r>
              <a:rPr lang="en-US" sz="2000" b="1">
                <a:solidFill>
                  <a:srgbClr val="006699"/>
                </a:solidFill>
                <a:latin typeface="Calibri" charset="0"/>
                <a:cs typeface="Arial" charset="0"/>
              </a:rPr>
              <a:t>pharmacy, molecular and clinical pharmacology and regulatory issues</a:t>
            </a:r>
            <a:r>
              <a:rPr lang="en-US" sz="2000">
                <a:solidFill>
                  <a:srgbClr val="006699"/>
                </a:solidFill>
                <a:latin typeface="Calibri" charset="0"/>
                <a:cs typeface="Arial" charset="0"/>
              </a:rPr>
              <a:t>. Students develop laboratory expertise, learn to </a:t>
            </a:r>
            <a:r>
              <a:rPr lang="en-US" sz="2000" b="1">
                <a:solidFill>
                  <a:srgbClr val="006699"/>
                </a:solidFill>
                <a:latin typeface="Calibri" charset="0"/>
                <a:cs typeface="Arial" charset="0"/>
              </a:rPr>
              <a:t>design, develop and test innovative medicines,</a:t>
            </a:r>
            <a:r>
              <a:rPr lang="en-US" sz="2000">
                <a:solidFill>
                  <a:srgbClr val="006699"/>
                </a:solidFill>
                <a:latin typeface="Calibri" charset="0"/>
                <a:cs typeface="Arial" charset="0"/>
              </a:rPr>
              <a:t> and understand the clinical trial and regulatory pathways that bring new drugs from initial idea through to the patient. </a:t>
            </a:r>
          </a:p>
        </p:txBody>
      </p:sp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1258888" y="1412875"/>
            <a:ext cx="6697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solidFill>
                  <a:srgbClr val="003366"/>
                </a:solidFill>
                <a:latin typeface="Calibri" charset="0"/>
                <a:cs typeface="Arial" charset="0"/>
              </a:rPr>
              <a:t>Integrated Master of</a:t>
            </a:r>
            <a:endParaRPr lang="it-IT" sz="2400"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it-IT" sz="2400">
              <a:solidFill>
                <a:srgbClr val="003366"/>
              </a:solidFill>
              <a:latin typeface="Calibri" charset="0"/>
              <a:cs typeface="Arial" charset="0"/>
            </a:endParaRPr>
          </a:p>
        </p:txBody>
      </p:sp>
      <p:pic>
        <p:nvPicPr>
          <p:cNvPr id="59395" name="Immagine 8" descr="20110107043112_2011AnnoInternazionaledellaChimic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652963"/>
            <a:ext cx="31559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59397" name="Picture 3" descr="SigilloLogoLAST_WhiteO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00063" y="1571625"/>
            <a:ext cx="7848600" cy="1079500"/>
          </a:xfrm>
        </p:spPr>
        <p:txBody>
          <a:bodyPr/>
          <a:lstStyle/>
          <a:p>
            <a:pPr>
              <a:defRPr/>
            </a:pPr>
            <a:r>
              <a:rPr lang="it-IT" sz="2800" b="1" dirty="0" err="1" smtClean="0">
                <a:solidFill>
                  <a:srgbClr val="990033"/>
                </a:solidFill>
                <a:latin typeface="Calibri" pitchFamily="34" charset="0"/>
                <a:ea typeface="ＭＳ Ｐゴシック" pitchFamily="34" charset="-128"/>
              </a:rPr>
              <a:t>Pharmaceutical</a:t>
            </a:r>
            <a:r>
              <a:rPr lang="it-IT" sz="2800" b="1" dirty="0" smtClean="0">
                <a:solidFill>
                  <a:srgbClr val="990033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it-IT" sz="2800" b="1" dirty="0" err="1" smtClean="0">
                <a:solidFill>
                  <a:srgbClr val="990033"/>
                </a:solidFill>
                <a:latin typeface="Calibri" pitchFamily="34" charset="0"/>
                <a:ea typeface="ＭＳ Ｐゴシック" pitchFamily="34" charset="-128"/>
              </a:rPr>
              <a:t>Chemistry</a:t>
            </a:r>
            <a:r>
              <a:rPr lang="it-IT" sz="2800" b="1" dirty="0" smtClean="0">
                <a:solidFill>
                  <a:srgbClr val="990033"/>
                </a:solidFill>
                <a:latin typeface="Calibri" pitchFamily="34" charset="0"/>
                <a:ea typeface="ＭＳ Ｐゴシック" pitchFamily="34" charset="-128"/>
              </a:rPr>
              <a:t> and </a:t>
            </a:r>
            <a:r>
              <a:rPr lang="it-IT" sz="2800" b="1" dirty="0" err="1" smtClean="0">
                <a:solidFill>
                  <a:srgbClr val="990033"/>
                </a:solidFill>
                <a:latin typeface="Calibri" pitchFamily="34" charset="0"/>
                <a:ea typeface="ＭＳ Ｐゴシック" pitchFamily="34" charset="-128"/>
              </a:rPr>
              <a:t>Technology</a:t>
            </a:r>
            <a:endParaRPr lang="it-IT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1442" name="Segnaposto contenuto 2"/>
          <p:cNvSpPr>
            <a:spLocks noGrp="1"/>
          </p:cNvSpPr>
          <p:nvPr>
            <p:ph idx="4294967295"/>
          </p:nvPr>
        </p:nvSpPr>
        <p:spPr>
          <a:xfrm>
            <a:off x="468313" y="2214563"/>
            <a:ext cx="8280400" cy="3125787"/>
          </a:xfrm>
        </p:spPr>
        <p:txBody>
          <a:bodyPr/>
          <a:lstStyle/>
          <a:p>
            <a:pPr>
              <a:buFontTx/>
              <a:buNone/>
            </a:pPr>
            <a:endParaRPr lang="it-IT" sz="2000">
              <a:latin typeface="Arial" charset="0"/>
            </a:endParaRPr>
          </a:p>
          <a:p>
            <a:pPr algn="ctr">
              <a:buFontTx/>
              <a:buNone/>
            </a:pPr>
            <a:r>
              <a:rPr lang="it-IT" sz="2000">
                <a:solidFill>
                  <a:srgbClr val="006699"/>
                </a:solidFill>
                <a:latin typeface="Calibri" charset="0"/>
              </a:rPr>
              <a:t>Students acquire skills in </a:t>
            </a:r>
            <a:r>
              <a:rPr lang="it-IT" sz="2000" b="1">
                <a:solidFill>
                  <a:srgbClr val="006699"/>
                </a:solidFill>
                <a:latin typeface="Calibri" charset="0"/>
              </a:rPr>
              <a:t>analytical chemistry, biotechnology, nanotechnology, molecular pharmacology</a:t>
            </a:r>
            <a:r>
              <a:rPr lang="it-IT" sz="2000">
                <a:solidFill>
                  <a:srgbClr val="006699"/>
                </a:solidFill>
                <a:latin typeface="Calibri" charset="0"/>
              </a:rPr>
              <a:t> and </a:t>
            </a:r>
            <a:r>
              <a:rPr lang="it-IT" sz="2000" b="1">
                <a:solidFill>
                  <a:srgbClr val="006699"/>
                </a:solidFill>
                <a:latin typeface="Calibri" charset="0"/>
              </a:rPr>
              <a:t>toxicology</a:t>
            </a:r>
            <a:r>
              <a:rPr lang="it-IT" sz="2000">
                <a:solidFill>
                  <a:srgbClr val="006699"/>
                </a:solidFill>
                <a:latin typeface="Calibri" charset="0"/>
              </a:rPr>
              <a:t> useful for a career in bio-pharmaceutical industry, but also in Pharmacy. </a:t>
            </a:r>
          </a:p>
        </p:txBody>
      </p:sp>
      <p:pic>
        <p:nvPicPr>
          <p:cNvPr id="61443" name="Immagine 7" descr="claim_farmacist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93" b="4408"/>
          <a:stretch>
            <a:fillRect/>
          </a:stretch>
        </p:blipFill>
        <p:spPr bwMode="auto">
          <a:xfrm>
            <a:off x="6588125" y="4868863"/>
            <a:ext cx="1800225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3292475" cy="24717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18732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61447" name="Picture 3" descr="SigilloLogoLAST_WhiteO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6975"/>
            <a:ext cx="9144000" cy="1143000"/>
          </a:xfrm>
        </p:spPr>
        <p:txBody>
          <a:bodyPr/>
          <a:lstStyle/>
          <a:p>
            <a:r>
              <a:rPr lang="en-US" sz="3200" b="1">
                <a:solidFill>
                  <a:srgbClr val="990033"/>
                </a:solidFill>
                <a:latin typeface="Calibri" charset="0"/>
              </a:rPr>
              <a:t>MS in Pharmaceutical Chemistry and Technology</a:t>
            </a: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611188" y="2538413"/>
            <a:ext cx="619283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1800" b="1" dirty="0">
                <a:solidFill>
                  <a:srgbClr val="006699"/>
                </a:solidFill>
                <a:latin typeface="Calibri" charset="0"/>
              </a:rPr>
              <a:t>T</a:t>
            </a:r>
            <a:r>
              <a:rPr lang="en-US" sz="1800" b="1" dirty="0" err="1">
                <a:solidFill>
                  <a:srgbClr val="006699"/>
                </a:solidFill>
                <a:latin typeface="Calibri" charset="0"/>
              </a:rPr>
              <a:t>hree</a:t>
            </a:r>
            <a:r>
              <a:rPr lang="en-US" sz="1800" b="1" dirty="0">
                <a:solidFill>
                  <a:srgbClr val="006699"/>
                </a:solidFill>
                <a:latin typeface="Calibri" charset="0"/>
              </a:rPr>
              <a:t> different curricula</a:t>
            </a:r>
          </a:p>
          <a:p>
            <a:pPr>
              <a:defRPr/>
            </a:pPr>
            <a:r>
              <a:rPr lang="it-IT" sz="1800" dirty="0">
                <a:solidFill>
                  <a:srgbClr val="CC0066"/>
                </a:solidFill>
                <a:latin typeface="Calibri" charset="0"/>
              </a:rPr>
              <a:t>3 </a:t>
            </a:r>
            <a:r>
              <a:rPr lang="it-IT" sz="1800" dirty="0" err="1">
                <a:solidFill>
                  <a:srgbClr val="CC0066"/>
                </a:solidFill>
                <a:latin typeface="Calibri" charset="0"/>
              </a:rPr>
              <a:t>courses</a:t>
            </a:r>
            <a:r>
              <a:rPr lang="it-IT" sz="1800" dirty="0">
                <a:solidFill>
                  <a:srgbClr val="CC0066"/>
                </a:solidFill>
                <a:latin typeface="Calibri" charset="0"/>
              </a:rPr>
              <a:t> per </a:t>
            </a:r>
            <a:r>
              <a:rPr lang="it-IT" sz="1800" dirty="0" err="1">
                <a:solidFill>
                  <a:srgbClr val="CC0066"/>
                </a:solidFill>
                <a:latin typeface="Calibri" charset="0"/>
              </a:rPr>
              <a:t>each</a:t>
            </a:r>
            <a:r>
              <a:rPr lang="it-IT" sz="1800" dirty="0">
                <a:solidFill>
                  <a:srgbClr val="CC0066"/>
                </a:solidFill>
                <a:latin typeface="Calibri" charset="0"/>
              </a:rPr>
              <a:t> curriculum </a:t>
            </a:r>
          </a:p>
          <a:p>
            <a:pPr>
              <a:defRPr/>
            </a:pPr>
            <a:r>
              <a:rPr lang="it-IT" sz="1800" dirty="0">
                <a:solidFill>
                  <a:srgbClr val="CC0066"/>
                </a:solidFill>
                <a:latin typeface="Calibri" charset="0"/>
              </a:rPr>
              <a:t>	Biotech</a:t>
            </a:r>
          </a:p>
          <a:p>
            <a:pPr>
              <a:defRPr/>
            </a:pPr>
            <a:r>
              <a:rPr lang="it-IT" sz="1800" dirty="0">
                <a:solidFill>
                  <a:srgbClr val="CC0066"/>
                </a:solidFill>
                <a:latin typeface="Calibri" charset="0"/>
              </a:rPr>
              <a:t>	</a:t>
            </a:r>
            <a:r>
              <a:rPr lang="it-IT" sz="1800" dirty="0" err="1">
                <a:solidFill>
                  <a:srgbClr val="CC0066"/>
                </a:solidFill>
                <a:latin typeface="Calibri" charset="0"/>
              </a:rPr>
              <a:t>Drug</a:t>
            </a:r>
            <a:r>
              <a:rPr lang="it-IT" sz="1800" dirty="0">
                <a:solidFill>
                  <a:srgbClr val="CC0066"/>
                </a:solidFill>
                <a:latin typeface="Calibri" charset="0"/>
              </a:rPr>
              <a:t> Science and Development</a:t>
            </a:r>
          </a:p>
          <a:p>
            <a:pPr>
              <a:defRPr/>
            </a:pPr>
            <a:r>
              <a:rPr lang="it-IT" sz="1800" dirty="0">
                <a:solidFill>
                  <a:srgbClr val="CC0066"/>
                </a:solidFill>
                <a:latin typeface="Calibri" charset="0"/>
              </a:rPr>
              <a:t>	Industrial</a:t>
            </a:r>
            <a:endParaRPr lang="it-IT" sz="1800" dirty="0">
              <a:solidFill>
                <a:srgbClr val="006699"/>
              </a:solidFill>
              <a:latin typeface="Calibri" charset="0"/>
            </a:endParaRPr>
          </a:p>
          <a:p>
            <a:pPr>
              <a:defRPr/>
            </a:pPr>
            <a:endParaRPr lang="it-IT" sz="1800" dirty="0">
              <a:solidFill>
                <a:srgbClr val="006699"/>
              </a:solidFill>
            </a:endParaRP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Pharmacy Internship Program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(2 options)</a:t>
            </a:r>
          </a:p>
          <a:p>
            <a:pPr>
              <a:buFontTx/>
              <a:buChar char="•"/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in Community Pharmacy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alibri" charset="0"/>
                <a:sym typeface="Wingdings" charset="0"/>
              </a:rPr>
              <a:t>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6 months </a:t>
            </a:r>
          </a:p>
          <a:p>
            <a:pPr>
              <a:buFontTx/>
              <a:buChar char="•"/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in Community Pharmacy  +  in Hospital Pharmacy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alibri" charset="0"/>
                <a:sym typeface="Wingdings" charset="0"/>
              </a:rPr>
              <a:t>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3 months + 3 months</a:t>
            </a:r>
          </a:p>
          <a:p>
            <a:pPr>
              <a:buFontTx/>
              <a:buChar char="•"/>
              <a:defRPr/>
            </a:pPr>
            <a:endParaRPr lang="it-IT" sz="1800" dirty="0">
              <a:solidFill>
                <a:srgbClr val="006699"/>
              </a:solidFill>
            </a:endParaRPr>
          </a:p>
          <a:p>
            <a:pPr>
              <a:defRPr/>
            </a:pPr>
            <a:r>
              <a:rPr lang="en-US" sz="1800" b="1" dirty="0">
                <a:solidFill>
                  <a:srgbClr val="006699"/>
                </a:solidFill>
                <a:latin typeface="Calibri" charset="0"/>
              </a:rPr>
              <a:t>Final Thesis</a:t>
            </a:r>
            <a:r>
              <a:rPr lang="en-US" sz="1800" dirty="0">
                <a:solidFill>
                  <a:srgbClr val="006699"/>
                </a:solidFill>
                <a:latin typeface="Calibri" charset="0"/>
              </a:rPr>
              <a:t> </a:t>
            </a:r>
          </a:p>
          <a:p>
            <a:pPr>
              <a:defRPr/>
            </a:pPr>
            <a:r>
              <a:rPr lang="en-US" sz="1800" dirty="0">
                <a:solidFill>
                  <a:srgbClr val="006699"/>
                </a:solidFill>
                <a:latin typeface="Calibri" charset="0"/>
              </a:rPr>
              <a:t>Supervised Experimental Research </a:t>
            </a:r>
            <a:r>
              <a:rPr lang="en-US" sz="1800" dirty="0">
                <a:solidFill>
                  <a:srgbClr val="006699"/>
                </a:solidFill>
                <a:latin typeface="Calibri" charset="0"/>
                <a:sym typeface="Wingdings" charset="0"/>
              </a:rPr>
              <a:t></a:t>
            </a:r>
            <a:r>
              <a:rPr lang="en-US" sz="1800" dirty="0">
                <a:solidFill>
                  <a:srgbClr val="006699"/>
                </a:solidFill>
                <a:latin typeface="Calibri" charset="0"/>
              </a:rPr>
              <a:t> 7 months (minimum)</a:t>
            </a:r>
          </a:p>
        </p:txBody>
      </p:sp>
      <p:sp>
        <p:nvSpPr>
          <p:cNvPr id="64517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64518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357313"/>
            <a:ext cx="8207375" cy="1292225"/>
          </a:xfrm>
        </p:spPr>
        <p:txBody>
          <a:bodyPr>
            <a:spAutoFit/>
          </a:bodyPr>
          <a:lstStyle/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003366"/>
                </a:solidFill>
                <a:latin typeface="Calibri" charset="0"/>
              </a:rPr>
              <a:t>Bachelor (3 years) in:</a:t>
            </a:r>
          </a:p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alibri" charset="0"/>
              </a:rPr>
              <a:t>Applied Pharmaceutical Science</a:t>
            </a:r>
            <a:endParaRPr lang="en-US" sz="3600" b="1" dirty="0">
              <a:solidFill>
                <a:srgbClr val="C00000"/>
              </a:solidFill>
              <a:latin typeface="Calibri" charset="0"/>
            </a:endParaRPr>
          </a:p>
        </p:txBody>
      </p:sp>
      <p:pic>
        <p:nvPicPr>
          <p:cNvPr id="48130" name="Immagine 15" descr="vecchiofarmacist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072063"/>
            <a:ext cx="172878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29213"/>
            <a:ext cx="12080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CasellaDiTesto 8"/>
          <p:cNvSpPr txBox="1">
            <a:spLocks noChangeArrowheads="1"/>
          </p:cNvSpPr>
          <p:nvPr/>
        </p:nvSpPr>
        <p:spPr bwMode="auto">
          <a:xfrm>
            <a:off x="250825" y="2714625"/>
            <a:ext cx="86423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66"/>
                </a:solidFill>
                <a:latin typeface="Calibri" charset="0"/>
              </a:rPr>
              <a:t>This Course provides to the students the know-how and  ability to  carry  out  technical and management  tasks and professional  activities  in  the  areas  of 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3366"/>
                </a:solidFill>
                <a:latin typeface="Calibri" charset="0"/>
              </a:rPr>
              <a:t>transformation of medicinal herbs, 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3366"/>
                </a:solidFill>
                <a:latin typeface="Calibri" charset="0"/>
              </a:rPr>
              <a:t>management of the quality of the  processes,  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3366"/>
                </a:solidFill>
                <a:latin typeface="Calibri" charset="0"/>
              </a:rPr>
              <a:t>marketing of medicinal plants and derivatives for use in herbal, food and cosmetic  products, guaranteeing conformity with the national and EU laws in force.</a:t>
            </a:r>
            <a:endParaRPr lang="it-IT" sz="2000" dirty="0">
              <a:solidFill>
                <a:srgbClr val="003366"/>
              </a:solidFill>
              <a:latin typeface="Calibri" charset="0"/>
            </a:endParaRPr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48134" name="Picture 3" descr="SigilloLogoLAST_WhiteO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322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asellaDiTesto 15"/>
          <p:cNvSpPr txBox="1">
            <a:spLocks noChangeArrowheads="1"/>
          </p:cNvSpPr>
          <p:nvPr/>
        </p:nvSpPr>
        <p:spPr bwMode="auto">
          <a:xfrm>
            <a:off x="395288" y="1700213"/>
            <a:ext cx="777716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3366"/>
                </a:solidFill>
                <a:latin typeface="Calibri" charset="0"/>
                <a:cs typeface="Arial" charset="0"/>
              </a:rPr>
              <a:t>PhD Schools</a:t>
            </a:r>
          </a:p>
          <a:p>
            <a:pPr algn="ctr" eaLnBrk="1" hangingPunct="1"/>
            <a:endParaRPr lang="en-US" sz="2800" b="1">
              <a:solidFill>
                <a:srgbClr val="003366"/>
              </a:solidFill>
              <a:latin typeface="Calibri" charset="0"/>
              <a:cs typeface="Arial" charset="0"/>
            </a:endParaRPr>
          </a:p>
          <a:p>
            <a:pPr eaLnBrk="1" hangingPunct="1"/>
            <a:r>
              <a:rPr lang="en-US" sz="2800" b="1">
                <a:solidFill>
                  <a:srgbClr val="C00000"/>
                </a:solidFill>
                <a:latin typeface="Calibri" charset="0"/>
                <a:cs typeface="Arial" charset="0"/>
              </a:rPr>
              <a:t>Pharmacological  Sciences</a:t>
            </a:r>
          </a:p>
          <a:p>
            <a:pPr eaLnBrk="1" hangingPunct="1"/>
            <a:endParaRPr lang="en-US" sz="2800" b="1">
              <a:solidFill>
                <a:srgbClr val="C00000"/>
              </a:solidFill>
              <a:latin typeface="Calibri" charset="0"/>
              <a:cs typeface="Arial" charset="0"/>
            </a:endParaRPr>
          </a:p>
          <a:p>
            <a:pPr eaLnBrk="1" hangingPunct="1"/>
            <a:r>
              <a:rPr lang="en-US" sz="2800" b="1">
                <a:solidFill>
                  <a:srgbClr val="C00000"/>
                </a:solidFill>
                <a:latin typeface="Calibri" charset="0"/>
                <a:cs typeface="Arial" charset="0"/>
              </a:rPr>
              <a:t>Molecular Medicine: </a:t>
            </a:r>
            <a:r>
              <a:rPr lang="en-US" sz="2800" b="1" i="1">
                <a:solidFill>
                  <a:srgbClr val="C00000"/>
                </a:solidFill>
                <a:latin typeface="Calibri" charset="0"/>
                <a:cs typeface="Arial" charset="0"/>
              </a:rPr>
              <a:t>Regenerative Medicines</a:t>
            </a:r>
          </a:p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charset="0"/>
                <a:cs typeface="Arial" charset="0"/>
              </a:rPr>
              <a:t>(in collaboration with the Department of Molecular Medicine)</a:t>
            </a:r>
          </a:p>
          <a:p>
            <a:pPr eaLnBrk="1" hangingPunct="1"/>
            <a:endParaRPr lang="en-US" sz="2800" b="1">
              <a:solidFill>
                <a:srgbClr val="C00000"/>
              </a:solidFill>
              <a:latin typeface="Calibri" charset="0"/>
              <a:cs typeface="Arial" charset="0"/>
            </a:endParaRPr>
          </a:p>
          <a:p>
            <a:pPr eaLnBrk="1" hangingPunct="1"/>
            <a:r>
              <a:rPr lang="en-US" sz="2800" b="1">
                <a:solidFill>
                  <a:srgbClr val="C00000"/>
                </a:solidFill>
                <a:latin typeface="Calibri" charset="0"/>
                <a:cs typeface="Arial" charset="0"/>
              </a:rPr>
              <a:t>Molecular Sciences: </a:t>
            </a:r>
            <a:r>
              <a:rPr lang="en-US" sz="2800" b="1" i="1">
                <a:solidFill>
                  <a:srgbClr val="C00000"/>
                </a:solidFill>
                <a:latin typeface="Calibri" charset="0"/>
                <a:cs typeface="Arial" charset="0"/>
              </a:rPr>
              <a:t>Pharmaceutical Sciences</a:t>
            </a:r>
          </a:p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charset="0"/>
                <a:cs typeface="Arial" charset="0"/>
              </a:rPr>
              <a:t>(in collaboration with the Department of Chemical Sciences)</a:t>
            </a:r>
          </a:p>
        </p:txBody>
      </p:sp>
      <p:sp>
        <p:nvSpPr>
          <p:cNvPr id="70658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70659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C0E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0722" name="Immagine 4" descr="mappa_copi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0"/>
            <a:ext cx="809783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2" descr="data:image/jpeg;base64,/9j/4AAQSkZJRgABAQAAAQABAAD/2wCEAAkGBxQTEhUUExQUFRUXFxwYGBgXGBcYGBgWGBgYFxcYGhgYHCggGBolHBcXIjEhJSkrLi4uFx8zODMsNygtLisBCgoKDg0OGxAQGywkHCQsLCwsLCwsLCwsLCwsLCwsLCwsLCwsLCwsLCwsLCwsLCwsLCwsLCwsLCwsLCwsLCwsLP/AABEIAMIBAwMBIgACEQEDEQH/xAAcAAACAgMBAQAAAAAAAAAAAAAFBgMEAAIHAQj/xABJEAABAgQDAwkEBgcIAQUBAAABAhEAAwQhBRIxQVFhBhMicYGRobHBIzLR8AcUJEJS4TNiY3KCkqIVJUNTsrPC8XM0dIPi4xb/xAAZAQADAQEBAAAAAAAAAAAAAAABAgMABAX/xAAlEQACAgICAgMBAAMBAAAAAAAAAQIRITESQQNREzJhInGBkUL/2gAMAwEAAhEDEQA/AC/Lnkxm+0SuklQzW2jaf3gNRtZ/xMmSyqRNTM0WgghtTx7tXh+5FcpkrTkWegSH3y17FDh874r8tuTrrcOCEOhSR0ScwsdySCT2HVnMIy5L9RRriwpyfxpNSjMAUqdigjQtcg7Uk6dY3wYEcswOvNPOEwdGW+SZ+HgHexGw8TsN+gYZjUuaknMA28gOD7qu1uwgw6dg0FYpY7NyU09W6Us9uUtGycTlf5idm3abCA/K3FJZop2RYJKQABr0lNp2K7ozeDHDqxN4q1EjKbxcrNYqLLxNDsjlovHZvoiw4g53ICpK+i/RPTCQSnaQQpjsc745Ph1MVrCQHJLADUk6DvjvWGy0YdzaZmclNKlJShJUTMVMUtTAcSblhFoVmxJX0Hly2LQDqkvV0/BMxXe0WzyhkKAXmUkEOxSpwWuk216tWLPA5NchVQhYKilMspcIUekVANpwhk0KMjR60D141JFysgB/ura2v3eMYvG5A1WRtPRXYOznowMGCAEYRAw8oqbLn50ZXy5sq2zM7O2rX6o2Vj1Pb2mocdFelw+nCDgwSSh42It2wNlY9IzDpk9SF9X4Y9ONyLAzLk/hVvbdvjWjF5owoimnFpJYZtdOivXaNNQ4fc43xvMxWVlHTbrSoa6bOEG0AnaPGimvGJIDlYA3kKDWe9rfIjReN04VlM1IVuLvo+jRrRi8pMJ30m0zpKipR6SQASSEgocsNA5SNIYpuO04YGcgEhxfUagjeOML/LyulTZQ5uYhRdLsQdEkHzhfJ9RoPJx3EUMTAecIPV6bmAlQIhEpIrkWMfU+GzOckoP4kJV/MkGPltMfSnJaeE0dMFqSFcxJLEgG6Et4kCLxJPYQMviIjVL4iNJlUjXOht+Yb287RWq61KUk5gE5cylvZKN7jabgRUUE43jcuSgzFuQC0tLEGbMHWOilJ2777A/OZtTMmLVMmHMtbndlFxpsADBtwEXsfrFVMzPlyy0dGSkbreJZzu6gIjUpKVTEjUdzde5jEZPkOlQPcbAO0AmMiBeIJfoyyofitffrxjIGBsk2G1K0r6JIJ8o65g2KS1U0mRUTEJmKDIJU75lKGU7hZIYaOnQgGOQYDJzzeoflDT9Kby6mnl/gpJY7c8x/SEr0brJJykwGZJUJeboOSXsxB6T71JBSeIUCNYrYPKGWcnoFKbJVr0SS5bQn54xVlY9OqCOdW6kSVJSoi5ABIfeq+sPP0eUfslzVBs63HAMSfFRhmuQqwLGGK9plMyWRqlwHsCQ52MW0itj9XNMljOStKmKkhIHSF7MNOuCGOU60T1Ps3EfGAGNrVkvv3vEeLSKWmKdRrFdosThcxAYZBOo/Q5yZzzRUzQ4T+jG9WhUerZDdy8mTBPOSYpI5sABKCXVchzlLjgDE/wBF6MtOgD3SlJHDohx3jyityxrebqZgcl0pYOwHR1bffwh2v5EvImVVWv2Y52YVOCo5Tr0gyU5Q3vK39cZT1s5OYCZNTfodEsNdbX3RJUTFLIIUEhIDh7llbN2vnGsyvzOHuf1oXi6DaCE1Ly7zppJushC3cBtBoNO6KoRMWFJM6erOw9xWjbtt4qKIFnSe38otUdcEt7pYv7zekbi/Zk0V/qKOijNMLF2yrDrKWd3taJKqimNdc59ASlXRDXGu9z2xbQSSVlaAHHRfeDd+yN8RrMwYlIfi/pBr9MiCWgpIIXNSwLWVw2vEJpln707M+rKsDsAe0aKqBlAdJbjFqlxIJYWI4qaNx/TWvRAArN0FTSbn75f3Bd9QMo7+ETrqJ7AGbN1uMh0ewFrBo2loI6fOIIILAkDK537dPGIKic5uQ7Nr+UH/AGCvw05+cSr2sw7hk067XjSbJmqUFusrZirJfiB0GAv5xMiqCS7p7z8ImRiTDKFJLj8XBt0Cn7Dj0CZ0mYpb5lleUDRkgB2HRFresYJMzKyyogJ+8kguSNrX7YK0nsg6loUVl7WICbDr1j2sm5wouHbe8admjQgYom564CzCAq4tDFjCLmFypF4SGRpFe2bg/htjsfLKTlqAUBASqTKIB1tLCNepMcZIjvGKrzyaRYD5qZG9rEtftivRPsUpZWm/Qc7tBv64gqqmacson2alAkA6kDVt1tNttwhglKINwD2j1MB+UVQzKSLpKVfdYZS7dG97QubDg3XTZEs1yHAf3Q/naA+JVHOOlN9hIsDoG6tYt45inRKQbt0juB+6OJ3/ACK3Imn56fNSof4CiOBCkX67wY4RmBZ1UEkpddtwS0exUxGSRNWDsLd0ZA4jDh9H9LmndakDvP5QR+ltfOYmpAIGVEtDqLAdHPqdPeib6JZGaak/tH/lD+sBfpPmZ8RqT+uE/wAqEp9Iy7Fl0Q0MgiUXd2bXYbbLERNi2Jz5GVCJsxB16K1AEFrEO1m843opeWQAwvkHV0gbdzdsDeWgeqUEuwtfrL9jvD0qF7IhWzVl1LJO0m7x7OmEyy+rt3RSopp0PYfSLtR+jB3knyHpEZFIgdYPfGhGyLCx5RAm5HXGQT6I+jVLU6AdiQ29iAW8oQ/pOV/eE3SwQNB/lpPrHRuQSRzCG/CO/b6Rzv6QGOI1GbZkbb/hoGnzpDv6if8AoA00pRlFY2FgbdltDFFIKXSWcEgsRfu7IaJFKP7NmLa+Z9BsYHSFhSgCCQxy8LfL+Ea7RtMwrINlHqs3XEy1LIcKIgamaT2xshRzMD1bPD51haG2M1VSL+qonWAUWfadh2MxYwGM9SR7x3D8occVBGESydmVX9TwmS0ZmV3cN/bDPSFrJsK6ZtUodekeTK1TgOo7bHXfE3NpJsb8LNfq3RUqUBDbi9totsgKjBGvV0UnQK7dj7oppmqO0jdeCGNSWpadQdzsbYw2+kA5ZU+peHbtGSLJWQdVA8I3o0KXM1BYFRzKCbC1idTfThEaJ72Oo8d4itOnXtvYdh/7jIDCeJOFJALDW3h5xPgC1GYpKiSObJD6e8n4xtyipwkS1A+8L2PC1j2xHyZUTOUg6c2pj2pgTdoKVMH45qeuFeqENmOouYV62I+MpIotHU+UM8nD8MWCwMlaSwa6ebbzMcujqFRM5zBaJRvkmrQ/Ag2P8kWRJ7FcVi7384IYBL+sc4kKJKUFZzXcB2Ac/LwAqyVAhOideJ290MH0Zy/tRB0XJX6fGME0xukKKaTMDvMQCeogg62G2N/o1WPr6U26SJibFx7pVqNfdi/ymS+GU51Kcyf5VENC79HQKcRplbM5Sf4kLS39QjR2CWiflJh5FVNAH3vMAx7D1jWF5p6zvPoI8ifJo6EkyT6G6e6T+8fT0hB5V1HOVlQsXCp0wjqzlo6zyOwGbQgiYzpCmUkulQDlxtvu1ji4SSoE7S5tvPXD9EG7Y5SpXQlD8U1I7ADCzylW9Qvr9AfWGekW6qcfrlXc3xhNx2oeevr8NB5QekB7KyV6dcFZp9mgcH7yTAiWVPpBipDJTwSnyETmPEFztsQyRcdflF6nlhWYm7GKlNLdaRvIgRfQzPpHkKPs6SGYi3hHKvpCqiK+psLzEp7pSb2jq3ImWUyUpLWGzv8AWOTcukg19S7/AKQ6N+BIY90Uf1JLYaph/cxJ1IWbf+RQBhDDBCg7EuAOttI6HWJy4MltqH71PHOkpDF9XEKx0bSUAXOzsjdRSoOn3hfjq8QqS6SBqw8wfSNZMsgE7w3bGWVZns6HjK/7plPd0Sz3sYQJU0DSz8T6mOgY+hsHlcJcryTHJZyjnVc6+ghoxsVug3OnkGyvyaKkwuXOvlA3Md5iSQS/ZD8KF5WdE5SU5TRU53BJ70wpfWQOsGH/AJYJ/u6VwEryEc2yWPj3wsY4GkydSrvG6kAKDENwvtEQpSWfa23svHtOqzxtBWRu5byssmSdWIHgYE8lpzz+uUrzTDHy5lZqaX1jyMLPJOU0/XSWseR9IGOBuyPGxcwr1qbw1Y0OkYV62JQHkDjHSMHdWBK/Z1IPeFJ/5pjm5joXJY5sErks+WYhXcuS/gYsiXaFSQ+Q26+6GT6Mpg+uSxvCh2ZX9DCoSWPaYYuQCgKymP3s5B6ilQ+EAZ6GbG5L4ZMH+XUTE/1E+sIfJydkq6VQ2VEruKwD4Ex02vkPTYkj8M8qHalJjklLPyKCj9whX8peG7BLK/6d9r6Z5iuuMglPSCom0ZAcchUsFbGcUMpRQF5k5SbhzmFilQ26i8co5Q4cQrnJKDzajdKTm5tTsRe+R9uzQtHQqtBqppV7szKUmUrozMxUnNlOiwAHBF+G9TxeWUqzIUULBsQeioixvsVa4MMo2iTdM1pJR56UgC/NLA/eUlk+LQkV6FGcu2iiO0Fo6Hh+KqmTqZaveCVu1i6SbbtUG/EwJrKCj5wqVOne0VnASgFgtRIuWs790GSpBTtijLUrRtTBTFCxIgpJo6TNabNbUOkXLsAwGjwFxRTrMc89lo6B2Yh22xYwm01D74ge0WMHvPljeoecFGPpPku3MpP6o+fKOM8tJ0sV1S5UDzqnYAx2fkt+hEcv5RYRRLrJy5kyeVGaSpCWAPtMhSDkcB7b2vxilKsk7zgJYwP7olAOxlJI4ixjnYU1t/COoYvi8hdKqWUhMsIAGQvlFgnKG2WhURh9IUhRmTwXUMvRfogFWieIicl6Hi/Ytc3w6oxMo+sNE6kpUqAzzyW2ZfvAEao2gxLKo6Usc09TAFiQAUlQQxIQ4DlrXhaG5BHlMf7slpH4Jf8Axjkk1PTV1+kdxxXE5M2mVLUlGQSwQlKi6RlKktaxAS+nfHOpmGUBWWVVE5lAuqWA6Q5H6HdHRDBGTsUSnhE1Eg5rat6iGcYZQlr1NyL50ff93/B+XiWVh9CjpBVQqxLFaGIQoBT+xdnaGlLAEhq5WJBw6X+6g+AhI+puABptjo+J4nJm0mRaEFCkEc2FKCk5XZgAwIKbdUKcpMlIA9sLt70s7Af8o7IjLHZRO+gDUSADpsuN7fPjFWRINxZ3IhhnSKYsTzvek+8W/wAqMkUlKlz7fafeQ1jfSWLRrwHQZ5VyyqjQ2wphb5MySJz/AKivLSOg4jictcjJMlgpIDIClA2uGbQ6Qr4TTyQc0vnXuOmzOQ/4RsjSVICdgLGk3MKtcmG3HRdUKVbpEoFJFWsQAxS1xD79HHTw/Epf7Iq7klX/ABjnZMP/ANEBzKq5RsJlOsE/wKFhv6UXSJPYqzZNhs+RBDkzMKKunOznUDvUE+sW5tHIYD6wdl+a/wD0i5geHSTOQROzZFpWRlyuygBfMWuw7YXIzaH4U2efiUn8SZSu9CgfIRy3AuTa585lIPNIV01MGUQWyB7G+urB+EPScXWKmqVl6R5tGodukABpdyNu2BktU81ktKySlMxCwkBhlJCnI3Bz8BFHsneBnnzZoUR5AN2XjIvzpDl3HyGjIFMbBzqXi6siUH2iEnopu6P3FbNltOEX6nFUzwC63ygKJT7QkW6SdJtzrrbXZCutJfo92+NZlWpmU4ILi7EHeCIjCTix5RUkHsKzc4Cm2SWQlhmSsEzFFi4Y9LQsq0STqSYVSgETDlRTp9xtEKW1tz67NIF4LiChNQ5VY6o95iQACk2Xcjz2QxTuUPSSErzE6gpWDrsvui78iayS4NMHSaSYEOULAyILlJAutSi9uEL1YHJhxq8aUUFGgUC4IWD4loTqg6njEJSTeCsU0sg9aYu4JLefLH6w73t4+cVpgi3gZAqJROmdPnBRj6U5Oj2SeoRzOvoZiqxXs5mUztWOVjPJd2sI6hgQ9kI5tXY3mmzEhR99TMk6uwF4o2lHJNXeDTGsGWmTNVl2oCUpIUT7aXcBN/dfWAq6WY36KYx537p6t2yDtNi0rMtKpy8w/VURs3X3xBWY+iWWC1bukhepYj5MDlB9h4y9Aw0swqcypvvJ+6diGjegp5rpBlzWIQPdIDc6CXgrJx1RuSADp0T8YgRjxV7qhYneNNRdQ2iF5Q9hqXokn4LNTKmky2CZSwMqkqKiUEOAkvuYXhckUc8LJ5if+lnH3D/lADZpx26CGI8pVDKHS6g/uq2M4urjHieUK7lTWD6KIs36x2Aw/wAsBeEhfl0U7oewnW+r/d3demnZtiA4fPLAyZwdM4E5DbNMSbsH+OyGOXyhUSSw7lad/GNpnKJQVlYOz2zaG4OsH5IA4SLNRgczMolCQkc4XBSSp0EJNi/Bm+MAaemmun2U330/cO1DbovzuUyg+ZZBcDL0ruDoQG3d8bJxwkPmYDVwvTu6oVyg+xkpIHppZuUezm+6j7u6YdjeHbGs+jmZVezmu00e7x6v+9kW0Y/mvnFv3+37sazeUDBLLd9gzjTZ7u4jvgXH2H+vQVk4SvOhTJKMoJdSQQcrF0u5OncYF4Pzg6KkLAtdQIF5W/rHjE9PiaVB1T+bLOxCt516PCJKWuzEATUzAQdM+4naIaUotYYqTTyhWxzUwpVkNuOnWFKpiHjLSBq4evoXSfrxF8qpaknc5KbePjCMuHL6Hy2IoLscp7Q6X9D2RcjI1lSHCTf/AAj7u9RRv0fviWimcySpio5VJCQLuiens2eAhhr8YUiatClS0stSRmUkPlU20RBPxZQD55JG3poUADtLbNsZcfYXfokw7EpU1c+cFZEFUuYQbKQyk5kq2ZuidHF4qY5yma0kZX++zuNQ20/IaAEyZdYBSCxXmIGVRJB6KdqtxbwiigLKs/eTx1YGzcIEp+jRj7Mn1qlqKiVqJNypRcxkW1UBJcBZHYIyJfIU4BGfIy8Ds6opVtPmv4dkT1dcZZAmXfTaeogORGiZ0teUJJSSQL2F9rxbDJKyGikdMagJ2uzMN/WYvS6J1A5gCTq1/ARrhyCCpxwL2I6RNu6LshHS1DdfAxKaZSLJaimASVZiSA1yD16aQuTtO2GitqM0tnBIYWsw7vGFucizxKOB2DlExfwZLzpf7w+bxUWi8FuSsgrqEAHS/wCUVQh9G4OlpSeqOWYthCCtSgpQJUSWZi5+bx1fDA0pI3COXKnF2BDPpZ97Pu4RvMnxVA8e2C6TCQk2UoPr0Q/a8EBhsqyyEa2JSnNbXQbI9plqCXJZxa92iJcwuEs4u5e19eMc/FstZlZQomJbMwF2yi92sGvrECMJRdlqCX0CRYfPCJFBZFrs2nWD6RJKWpIY2cXBN9GjKLSNaIarCpcsAlTNayLkv1bvKNDRSVgXexZ0h7a9UXK2aqYn3QkguCTtvwuIHilU6eskkcSH2WFobiCzb6qh8uc3/VDafCNPqEtFjMIJvZL2G3XhF0Um1wWe17uOrjEVTS5wksxDg9XUeuAv8mB2I4Yh83O9LWyATpY69UUl042zFK60BvOCisPUNXbTuAitPpjs3/GKJforZAaFOgmAFvwDVtO+KqJQSkEHUm4SNjceIgz9SLBTW7H4tfwigaboa6E7N7b+qCosFkMmWFrAKncWJSGa5+MFsKpClb50qAB0Sx0I3wPppYSyrsCUkNvCtvVBKjrsy2OrEDTQAnZ1RmqNdi/jYN4VahMNuNC5vCrUp1gQDIGLhl+jOblxGTbXMP6SfSF2ZrBjkHMy19ObDp7eII2dcdCIy0MfKij+2VL/AOfMZydOcVxtbygZVS1ZVJdkqDEAnTSGjlpQqNZPISS69WJFwFOD2wFm0hYsLjYx+ERd2UVAOjR7UpVdwMqjdsv5W7BBqUhCL3uNSxLtYcP+4Gcw82Wm4KsydN6SxaJa/nEuSuXYsxSxLWOiifCG4qWwXWg1JWw+d8ZAhGJJAAK7gAdEsLWtePYTgNyNeUygJqcx+4PNUaYNQ84QDZ1ADtIv4xDyrPt+pCR4qPrBvkrTnJKO3M/WlIc9lo6GrZJYQKxGmUmSCVEJWx11udd5tGstAy7NIucoP/TyhuSnxBMVkJs3CEmGJvgaOjMJL+639UeTQIsYeg82p9/VoPzitVTL9sReyq0VZqWgryQU1Sjr+dYEqW8G+Rkl54O4gjXXYLfNoZAZ9EUf6NPVHzrSpXz6emQ5YhzoY+hpJaT/AAHyj57wtC/rMt8zZnNi1gTFJ6ROG2WOUclQCQFlieOzygOtK2bOoHe5g/yrDhBH4jv3GFyXmGjvw1hGOiYpmbFqFgHzGJJHOZk9NR2Ekk6mIjNmb1RcwZa1TQFEkNtHEQAhDlLTKSgBMwl7H5aF2Wia3vqPaYcsdl5ktx64CVRyI6IFvl4LdYAgYhM2/TV/MbRg54KBzG2wk+UbCsXvHcIJZM6A4D66QLDQRxfOiSClZdhu267IUVImAXWsNuOztMOePFpCuCXhCqapRRlIGovth4oVsupUspbnV9T/AP2iNKFkgJK1F9Dv740mJIB2l3HpFjDUvMmAh7DWCAJz5KkSs2Y5iNN0UuTQWKlDqJfO998tcHK+QPq/HIG7oA8mFK+tyrn73+2qA9BDeJSnJ1hUqE6w44jt3jrhRrTcxGGyjBE0Re5Jratpz+1T4ln7HinNiTB1NUSSC3tUX/iEdCIyHL6TKufLxOeEzFpSeaIAO+RKfxeFKbjU8m81Z7d0Ov0qgGvJABeVLv1Jb0hBrUgKto0bsIayTRzUz8RZKjdsyNj6NmsbamB2KghYG0631+EFzOenkfqlA8oH4+i6TxjIwIjIxoyMahlxzKZyszOABrwhowCdklltkojsyxHklqLrlSVE6ky0nhqYixvFVJWES0ykpyB8sqUHd9WTezQU82I9UV+UMoZZQP4Zffzb+sKxmEvc98H52JzFtnyKZmeXKswYfd3WixgqUrqJKFS5RSqahKhzcsOkrAOgtYmM3bMmQYQn2B4rPkkehipUi8EsLV9nBG1RLfxGB9QlzHM9l1opqhi5BqIqUjVxfsgCpMH+QY+1oPHzc9n5Q6AzvkxTU6iNks+CTHAcImL59OYqa+rt7pjvdUpqaaf2aj/SY4fh85SpgB4w/k0hIbJMcBUEJBIdTFtzHXhAuooDLTmSouNwY36jBbEZuViG2wOpJpCjvVeEkMgeJ838S/GJqCpmc7LBUps6ddzxcq8RUlrJL9fxjzD8RUqYkEAd++FTGCWOLOVwWLwvrmkhipwddPhB3G7p7R5wiUmKrRUZmCwFHoLcoIuGIeGcXLXoVNLYaTJEWEzS/vHqt8Ik/wD6wMHpKTsQof8AKKBxTnp782iWMvuoBCbHW5N7+UT/AKKtUhqx0+xX+7CKqnKzlFrPfhDfilU6DZw2kLgq0D/CHeYsngkW0pBGg+eyNKSTlmFVmXZtzB4j/tUC3NJ7/wAoj/tROZ+av+9+ULk1DNWH2I/dHlAHk5WE1MsEJAObQfqKg8VZqcFtUA+ELvJ+oQaiWAgguoPmJ+6rhB6MMWJp1hSrZTk3hsxSFaqs9olB5KNASYIjkLyrSrcoHuIMTTTeKijHSiLH7lVWCfNKrFpaUk8QPzhICQ9ywi9T4gybh3L69npFFRhew9B+W31W12KfB4rY77o4GLFEXo5vAA/1RBi10vDIAGaPYzLw8YyAY6fTpUDoOJt6Qu42XqF8GH9Ig1S4UpKgr6xPUAXykpKTwPRdojq8F5xal52zF2y6WbfGSEYupEFuTSftUnhMSf5Tm9IlGAftB/KfjFzC8MMqalZUCwmFmv0ZUxX/ABg0CijJlhMlAGg+JMC6hN4LZugnqEDagRzJ5OmsFFQ1hi5ETWqUbn8QP+4X5t/kQc5EpefqxBBHiPUQ4KO61a/sc47pS/8AQY4u4Tdm2R16rm/YZ5/Yr8UkRx3ERZP73oYab0JFZNSczjWxZ98eUtMoKumzRphv6RXV6wXAhJMZFRdKk6pB7IjVTpTcABov5YrYkGlqPD1EKEo1k/MWhbw6ilEFawSecU5zEAAKI0AgpWTsgzs+UG3YYq0tVzksFma3dHRFNZJyo9mSpd2QG095dx3x7S82lT82BZnGdR7jMaPCY0MNQtsL1WKS1ICUyulmuVEspLaZQrol+J1iBeChyMx7oGiGkC8T8mBo5AhwQfiPdGisED+8e784OqTHmWJcihJLQ0hvwpA7g0BcHwrJOQvM7EnTekwdll5au0eMQUVig8PSNeDHmKKhYqlu8MdasPC3WMCTxhY7HYIqBeKa4u1EU5kdMSLCWH0XOJJdm4RMvC/1vD84l5OXSvrHrBJaYnJ5CtFKmTklTEauPV4hq+lKUeDxYIurgl/OKy1+z60DyisdCvYrAxkZGRUmOsmcpwApXeYZsQq1oUEpQVBgXvq5cWB2CFekUApJOgIfqeGqbiElTNNyngD6piaMisvElW9meOuj72giuYSgKZvYz1Mf/bzAP9QivKny3H2i27o3/peJK+tQUTSghWWnmaH8apcsf6oIbBb5ZaAbkISD/KIG1czWClWBpuA16hASeq5+fSOVLJ0WVl2hj5BD7R/C/wAIXFm8H+QZ+0dja8YdIFnZ8VmAUM9tBKI6zaOPV073ev0jquPVDYdPUdBL7feEIuDYQJyEzFJBBukHNpo5yqGsOocifKgDhyxziuoeZgqJoiXFMHTThUxIYbQMxsOtRgMcWl8e4wJ+N2aM0woJwiCuWCgje3+oRS/tWXv8D8IIYXSiqzZA4Szu6bm4YtraFXjdhclQIx6XlBB1KFA9eUiA2GhpTfrGHXGeS61S1FIGYJP31Kex2FPrHOZdRMQlgAQSTcHW35d8dSh/JFythd41Jgb9cXuHdB2ioDNVISgOZhXm/hlyF9nvr7xwhaGKeaGKXPG/ZF6fyULABCH384t/9rhAOrqEyVqQtJCk2I7m8ITyQYYSCBqBvjBOECFYqjd5xvJrgtQSnUlgGMR4MpyLsmoLTAN6olpJlkdQ8ovJ5PsCQC516ZGvDJA6ZKVJXLQsZSbJu7tbXu1h5eJpCryJs1q9YAV+2DVeq8AKxeyIxWSzeAXPVFRcWJxiqsx0xIsO8ml2X2esF1qhdwWpCMz7R5QRXiKYSUW2FPB5UzGV1pI+e+KPPdFuHxgxTUrp5xYszpvs1uG9Yjk4VnkAsXLkEXcEkizRaMcE3LInK1MZBCdhMwKPROu4xkMA6PVylTSFEBLaMSPLWMkUOaVVIdjkksWcg88FFnvoiGD+zSNUKHWkxXoZPtKgEbJQ/wBZi0qwQiAkYWqzkFuDxIjDVXAJAUGNgHDgsd4cA9kMgpxujBT8INI1sVsX947dfnwhemG5aDmNzcqydt/EEP4wvFWseckdtms0wxcgkvOVrZL2BO1tnXC1MVDJ9H6iJ53NDJAs6vjac1BNFroA/rTCHIVOSkIBGUBgLafyx0DEj9kmW2It1rTCmU8PD4x1eKKaObySdgevM6YgpJsdePcHgX/ZS/wo8Ya1D5AiErEW4onyYsnC1fhT4wRwyZNkAiWlLKLl97QXCR8iPFCNwRuTKs3FKggghLEbt/bAP+xkMAUqIGgfaeGmwQwkRgRxgqCNyYsKwdH4D3xdw8KlspAdSFrSAdGMqnF+6DTBop0abzR+185cv4QrgrQVJ0bqxuf+BPz/ABQErqQzZipiwQotazWDb+EMOQbojmSxrDfGgc2LKsIGweP5R7Iw/KoKAII0IYt3wcd9AfD4iMXJcaHvPpG+NG5skViy9w7j8YH1U0zpsskjoGwDbdXvEwlHbbgCsf8AKJZctiPUv5wsvHhhU8gnEgxhdrTcwwYooX2QsVi7mPOisnc3gozorKiecYrqMXRJhHBpGckcH8YKLw07Ek90UOTRVzhys+U69Y4iGdWYDeeA/OLwjaIylTBU6pnFHNlFgGG9hE9BiKkS0pKdABfqiy2bYR12jRdJub0hvjF5m6cYG2WCYyIzT9UZA+Jh5H0/C/hA+31v/wAP+3GRkSKoNrpkHVCT1gGKeI4fK5tZ5qW4Qog5EuCx4RkZBFo+ecfPSPXAMGMjI5ejphs0nesMnIX9OeqMjIcU65Vn7IepHmmFhekZGR1+H6nL5fsayxGqhGRkWRI1jFDSMjIJj1ekaKFoyMjGI4o0ZvP/APIP9tEZGQHtBXZZlxtGRkOKakWjUx7GRjETXMVSs5tTGRkCWmGOxexM3gBXa9kZGR5a2d7Bs2IjGRkVRNhnkn+mP7h80w25jl1jIyOvxfU55/YjV7sVli0eRkUYpCFRkZGQ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cs typeface="Arial" charset="0"/>
            </a:endParaRPr>
          </a:p>
        </p:txBody>
      </p:sp>
      <p:sp>
        <p:nvSpPr>
          <p:cNvPr id="30724" name="AutoShape 4" descr="data:image/jpeg;base64,/9j/4AAQSkZJRgABAQAAAQABAAD/2wCEAAkGBxQTEhUUExQUFRUXFxwYGBgXGBcYGBgWGBgYFxcYGhgYHCggGBolHBcXIjEhJSkrLi4uFx8zODMsNygtLisBCgoKDg0OGxAQGywkHCQsLCwsLCwsLCwsLCwsLCwsLCwsLCwsLCwsLCwsLCwsLCwsLCwsLCwsLCwsLCwsLCwsLP/AABEIAMIBAwMBIgACEQEDEQH/xAAcAAACAgMBAQAAAAAAAAAAAAAFBgMEAAIHAQj/xABJEAABAgQDAwkEBgcIAQUBAAABAhEAAwQhBRIxQVFhBhMicYGRobHBIzLR8AcUJEJS4TNiY3KCkqIVJUNTsrPC8XM0dIPi4xb/xAAZAQADAQEBAAAAAAAAAAAAAAABAgMABAX/xAAlEQACAgICAgMBAAMBAAAAAAAAAQIRITESQQNREzJhInGBkUL/2gAMAwEAAhEDEQA/AC/Lnkxm+0SuklQzW2jaf3gNRtZ/xMmSyqRNTM0WgghtTx7tXh+5FcpkrTkWegSH3y17FDh874r8tuTrrcOCEOhSR0ScwsdySCT2HVnMIy5L9RRriwpyfxpNSjMAUqdigjQtcg7Uk6dY3wYEcswOvNPOEwdGW+SZ+HgHexGw8TsN+gYZjUuaknMA28gOD7qu1uwgw6dg0FYpY7NyU09W6Us9uUtGycTlf5idm3abCA/K3FJZop2RYJKQABr0lNp2K7ozeDHDqxN4q1EjKbxcrNYqLLxNDsjlovHZvoiw4g53ICpK+i/RPTCQSnaQQpjsc745Ph1MVrCQHJLADUk6DvjvWGy0YdzaZmclNKlJShJUTMVMUtTAcSblhFoVmxJX0Hly2LQDqkvV0/BMxXe0WzyhkKAXmUkEOxSpwWuk216tWLPA5NchVQhYKilMspcIUekVANpwhk0KMjR60D141JFysgB/ura2v3eMYvG5A1WRtPRXYOznowMGCAEYRAw8oqbLn50ZXy5sq2zM7O2rX6o2Vj1Pb2mocdFelw+nCDgwSSh42It2wNlY9IzDpk9SF9X4Y9ONyLAzLk/hVvbdvjWjF5owoimnFpJYZtdOivXaNNQ4fc43xvMxWVlHTbrSoa6bOEG0AnaPGimvGJIDlYA3kKDWe9rfIjReN04VlM1IVuLvo+jRrRi8pMJ30m0zpKipR6SQASSEgocsNA5SNIYpuO04YGcgEhxfUagjeOML/LyulTZQ5uYhRdLsQdEkHzhfJ9RoPJx3EUMTAecIPV6bmAlQIhEpIrkWMfU+GzOckoP4kJV/MkGPltMfSnJaeE0dMFqSFcxJLEgG6Et4kCLxJPYQMviIjVL4iNJlUjXOht+Yb287RWq61KUk5gE5cylvZKN7jabgRUUE43jcuSgzFuQC0tLEGbMHWOilJ2777A/OZtTMmLVMmHMtbndlFxpsADBtwEXsfrFVMzPlyy0dGSkbreJZzu6gIjUpKVTEjUdzde5jEZPkOlQPcbAO0AmMiBeIJfoyyofitffrxjIGBsk2G1K0r6JIJ8o65g2KS1U0mRUTEJmKDIJU75lKGU7hZIYaOnQgGOQYDJzzeoflDT9Kby6mnl/gpJY7c8x/SEr0brJJykwGZJUJeboOSXsxB6T71JBSeIUCNYrYPKGWcnoFKbJVr0SS5bQn54xVlY9OqCOdW6kSVJSoi5ABIfeq+sPP0eUfslzVBs63HAMSfFRhmuQqwLGGK9plMyWRqlwHsCQ52MW0itj9XNMljOStKmKkhIHSF7MNOuCGOU60T1Ps3EfGAGNrVkvv3vEeLSKWmKdRrFdosThcxAYZBOo/Q5yZzzRUzQ4T+jG9WhUerZDdy8mTBPOSYpI5sABKCXVchzlLjgDE/wBF6MtOgD3SlJHDohx3jyityxrebqZgcl0pYOwHR1bffwh2v5EvImVVWv2Y52YVOCo5Tr0gyU5Q3vK39cZT1s5OYCZNTfodEsNdbX3RJUTFLIIUEhIDh7llbN2vnGsyvzOHuf1oXi6DaCE1Ly7zppJushC3cBtBoNO6KoRMWFJM6erOw9xWjbtt4qKIFnSe38otUdcEt7pYv7zekbi/Zk0V/qKOijNMLF2yrDrKWd3taJKqimNdc59ASlXRDXGu9z2xbQSSVlaAHHRfeDd+yN8RrMwYlIfi/pBr9MiCWgpIIXNSwLWVw2vEJpln707M+rKsDsAe0aKqBlAdJbjFqlxIJYWI4qaNx/TWvRAArN0FTSbn75f3Bd9QMo7+ETrqJ7AGbN1uMh0ewFrBo2loI6fOIIILAkDK537dPGIKic5uQ7Nr+UH/AGCvw05+cSr2sw7hk067XjSbJmqUFusrZirJfiB0GAv5xMiqCS7p7z8ImRiTDKFJLj8XBt0Cn7Dj0CZ0mYpb5lleUDRkgB2HRFresYJMzKyyogJ+8kguSNrX7YK0nsg6loUVl7WICbDr1j2sm5wouHbe8admjQgYom564CzCAq4tDFjCLmFypF4SGRpFe2bg/htjsfLKTlqAUBASqTKIB1tLCNepMcZIjvGKrzyaRYD5qZG9rEtftivRPsUpZWm/Qc7tBv64gqqmacson2alAkA6kDVt1tNttwhglKINwD2j1MB+UVQzKSLpKVfdYZS7dG97QubDg3XTZEs1yHAf3Q/naA+JVHOOlN9hIsDoG6tYt45inRKQbt0juB+6OJ3/ACK3Imn56fNSof4CiOBCkX67wY4RmBZ1UEkpddtwS0exUxGSRNWDsLd0ZA4jDh9H9LmndakDvP5QR+ltfOYmpAIGVEtDqLAdHPqdPeib6JZGaak/tH/lD+sBfpPmZ8RqT+uE/wAqEp9Iy7Fl0Q0MgiUXd2bXYbbLERNi2Jz5GVCJsxB16K1AEFrEO1m843opeWQAwvkHV0gbdzdsDeWgeqUEuwtfrL9jvD0qF7IhWzVl1LJO0m7x7OmEyy+rt3RSopp0PYfSLtR+jB3knyHpEZFIgdYPfGhGyLCx5RAm5HXGQT6I+jVLU6AdiQ29iAW8oQ/pOV/eE3SwQNB/lpPrHRuQSRzCG/CO/b6Rzv6QGOI1GbZkbb/hoGnzpDv6if8AoA00pRlFY2FgbdltDFFIKXSWcEgsRfu7IaJFKP7NmLa+Z9BsYHSFhSgCCQxy8LfL+Ea7RtMwrINlHqs3XEy1LIcKIgamaT2xshRzMD1bPD51haG2M1VSL+qonWAUWfadh2MxYwGM9SR7x3D8occVBGESydmVX9TwmS0ZmV3cN/bDPSFrJsK6ZtUodekeTK1TgOo7bHXfE3NpJsb8LNfq3RUqUBDbi9totsgKjBGvV0UnQK7dj7oppmqO0jdeCGNSWpadQdzsbYw2+kA5ZU+peHbtGSLJWQdVA8I3o0KXM1BYFRzKCbC1idTfThEaJ72Oo8d4itOnXtvYdh/7jIDCeJOFJALDW3h5xPgC1GYpKiSObJD6e8n4xtyipwkS1A+8L2PC1j2xHyZUTOUg6c2pj2pgTdoKVMH45qeuFeqENmOouYV62I+MpIotHU+UM8nD8MWCwMlaSwa6ebbzMcujqFRM5zBaJRvkmrQ/Ag2P8kWRJ7FcVi7384IYBL+sc4kKJKUFZzXcB2Ac/LwAqyVAhOideJ290MH0Zy/tRB0XJX6fGME0xukKKaTMDvMQCeogg62G2N/o1WPr6U26SJibFx7pVqNfdi/ymS+GU51Kcyf5VENC79HQKcRplbM5Sf4kLS39QjR2CWiflJh5FVNAH3vMAx7D1jWF5p6zvPoI8ifJo6EkyT6G6e6T+8fT0hB5V1HOVlQsXCp0wjqzlo6zyOwGbQgiYzpCmUkulQDlxtvu1ji4SSoE7S5tvPXD9EG7Y5SpXQlD8U1I7ADCzylW9Qvr9AfWGekW6qcfrlXc3xhNx2oeevr8NB5QekB7KyV6dcFZp9mgcH7yTAiWVPpBipDJTwSnyETmPEFztsQyRcdflF6nlhWYm7GKlNLdaRvIgRfQzPpHkKPs6SGYi3hHKvpCqiK+psLzEp7pSb2jq3ImWUyUpLWGzv8AWOTcukg19S7/AKQ6N+BIY90Uf1JLYaph/cxJ1IWbf+RQBhDDBCg7EuAOttI6HWJy4MltqH71PHOkpDF9XEKx0bSUAXOzsjdRSoOn3hfjq8QqS6SBqw8wfSNZMsgE7w3bGWVZns6HjK/7plPd0Sz3sYQJU0DSz8T6mOgY+hsHlcJcryTHJZyjnVc6+ghoxsVug3OnkGyvyaKkwuXOvlA3Md5iSQS/ZD8KF5WdE5SU5TRU53BJ70wpfWQOsGH/AJYJ/u6VwEryEc2yWPj3wsY4GkydSrvG6kAKDENwvtEQpSWfa23svHtOqzxtBWRu5byssmSdWIHgYE8lpzz+uUrzTDHy5lZqaX1jyMLPJOU0/XSWseR9IGOBuyPGxcwr1qbw1Y0OkYV62JQHkDjHSMHdWBK/Z1IPeFJ/5pjm5joXJY5sErks+WYhXcuS/gYsiXaFSQ+Q26+6GT6Mpg+uSxvCh2ZX9DCoSWPaYYuQCgKymP3s5B6ilQ+EAZ6GbG5L4ZMH+XUTE/1E+sIfJydkq6VQ2VEruKwD4Ex02vkPTYkj8M8qHalJjklLPyKCj9whX8peG7BLK/6d9r6Z5iuuMglPSCom0ZAcchUsFbGcUMpRQF5k5SbhzmFilQ26i8co5Q4cQrnJKDzajdKTm5tTsRe+R9uzQtHQqtBqppV7szKUmUrozMxUnNlOiwAHBF+G9TxeWUqzIUULBsQeioixvsVa4MMo2iTdM1pJR56UgC/NLA/eUlk+LQkV6FGcu2iiO0Fo6Hh+KqmTqZaveCVu1i6SbbtUG/EwJrKCj5wqVOne0VnASgFgtRIuWs790GSpBTtijLUrRtTBTFCxIgpJo6TNabNbUOkXLsAwGjwFxRTrMc89lo6B2Yh22xYwm01D74ge0WMHvPljeoecFGPpPku3MpP6o+fKOM8tJ0sV1S5UDzqnYAx2fkt+hEcv5RYRRLrJy5kyeVGaSpCWAPtMhSDkcB7b2vxilKsk7zgJYwP7olAOxlJI4ixjnYU1t/COoYvi8hdKqWUhMsIAGQvlFgnKG2WhURh9IUhRmTwXUMvRfogFWieIicl6Hi/Ytc3w6oxMo+sNE6kpUqAzzyW2ZfvAEao2gxLKo6Usc09TAFiQAUlQQxIQ4DlrXhaG5BHlMf7slpH4Jf8Axjkk1PTV1+kdxxXE5M2mVLUlGQSwQlKi6RlKktaxAS+nfHOpmGUBWWVVE5lAuqWA6Q5H6HdHRDBGTsUSnhE1Eg5rat6iGcYZQlr1NyL50ff93/B+XiWVh9CjpBVQqxLFaGIQoBT+xdnaGlLAEhq5WJBw6X+6g+AhI+puABptjo+J4nJm0mRaEFCkEc2FKCk5XZgAwIKbdUKcpMlIA9sLt70s7Af8o7IjLHZRO+gDUSADpsuN7fPjFWRINxZ3IhhnSKYsTzvek+8W/wAqMkUlKlz7fafeQ1jfSWLRrwHQZ5VyyqjQ2wphb5MySJz/AKivLSOg4jictcjJMlgpIDIClA2uGbQ6Qr4TTyQc0vnXuOmzOQ/4RsjSVICdgLGk3MKtcmG3HRdUKVbpEoFJFWsQAxS1xD79HHTw/Epf7Iq7klX/ABjnZMP/ANEBzKq5RsJlOsE/wKFhv6UXSJPYqzZNhs+RBDkzMKKunOznUDvUE+sW5tHIYD6wdl+a/wD0i5geHSTOQROzZFpWRlyuygBfMWuw7YXIzaH4U2efiUn8SZSu9CgfIRy3AuTa585lIPNIV01MGUQWyB7G+urB+EPScXWKmqVl6R5tGodukABpdyNu2BktU81ktKySlMxCwkBhlJCnI3Bz8BFHsneBnnzZoUR5AN2XjIvzpDl3HyGjIFMbBzqXi6siUH2iEnopu6P3FbNltOEX6nFUzwC63ygKJT7QkW6SdJtzrrbXZCutJfo92+NZlWpmU4ILi7EHeCIjCTix5RUkHsKzc4Cm2SWQlhmSsEzFFi4Y9LQsq0STqSYVSgETDlRTp9xtEKW1tz67NIF4LiChNQ5VY6o95iQACk2Xcjz2QxTuUPSSErzE6gpWDrsvui78iayS4NMHSaSYEOULAyILlJAutSi9uEL1YHJhxq8aUUFGgUC4IWD4loTqg6njEJSTeCsU0sg9aYu4JLefLH6w73t4+cVpgi3gZAqJROmdPnBRj6U5Oj2SeoRzOvoZiqxXs5mUztWOVjPJd2sI6hgQ9kI5tXY3mmzEhR99TMk6uwF4o2lHJNXeDTGsGWmTNVl2oCUpIUT7aXcBN/dfWAq6WY36KYx537p6t2yDtNi0rMtKpy8w/VURs3X3xBWY+iWWC1bukhepYj5MDlB9h4y9Aw0swqcypvvJ+6diGjegp5rpBlzWIQPdIDc6CXgrJx1RuSADp0T8YgRjxV7qhYneNNRdQ2iF5Q9hqXokn4LNTKmky2CZSwMqkqKiUEOAkvuYXhckUc8LJ5if+lnH3D/lADZpx26CGI8pVDKHS6g/uq2M4urjHieUK7lTWD6KIs36x2Aw/wAsBeEhfl0U7oewnW+r/d3demnZtiA4fPLAyZwdM4E5DbNMSbsH+OyGOXyhUSSw7lad/GNpnKJQVlYOz2zaG4OsH5IA4SLNRgczMolCQkc4XBSSp0EJNi/Bm+MAaemmun2U330/cO1DbovzuUyg+ZZBcDL0ruDoQG3d8bJxwkPmYDVwvTu6oVyg+xkpIHppZuUezm+6j7u6YdjeHbGs+jmZVezmu00e7x6v+9kW0Y/mvnFv3+37sazeUDBLLd9gzjTZ7u4jvgXH2H+vQVk4SvOhTJKMoJdSQQcrF0u5OncYF4Pzg6KkLAtdQIF5W/rHjE9PiaVB1T+bLOxCt516PCJKWuzEATUzAQdM+4naIaUotYYqTTyhWxzUwpVkNuOnWFKpiHjLSBq4evoXSfrxF8qpaknc5KbePjCMuHL6Hy2IoLscp7Q6X9D2RcjI1lSHCTf/AAj7u9RRv0fviWimcySpio5VJCQLuiens2eAhhr8YUiatClS0stSRmUkPlU20RBPxZQD55JG3poUADtLbNsZcfYXfokw7EpU1c+cFZEFUuYQbKQyk5kq2ZuidHF4qY5yma0kZX++zuNQ20/IaAEyZdYBSCxXmIGVRJB6KdqtxbwiigLKs/eTx1YGzcIEp+jRj7Mn1qlqKiVqJNypRcxkW1UBJcBZHYIyJfIU4BGfIy8Ds6opVtPmv4dkT1dcZZAmXfTaeogORGiZ0teUJJSSQL2F9rxbDJKyGikdMagJ2uzMN/WYvS6J1A5gCTq1/ARrhyCCpxwL2I6RNu6LshHS1DdfAxKaZSLJaimASVZiSA1yD16aQuTtO2GitqM0tnBIYWsw7vGFucizxKOB2DlExfwZLzpf7w+bxUWi8FuSsgrqEAHS/wCUVQh9G4OlpSeqOWYthCCtSgpQJUSWZi5+bx1fDA0pI3COXKnF2BDPpZ97Pu4RvMnxVA8e2C6TCQk2UoPr0Q/a8EBhsqyyEa2JSnNbXQbI9plqCXJZxa92iJcwuEs4u5e19eMc/FstZlZQomJbMwF2yi92sGvrECMJRdlqCX0CRYfPCJFBZFrs2nWD6RJKWpIY2cXBN9GjKLSNaIarCpcsAlTNayLkv1bvKNDRSVgXexZ0h7a9UXK2aqYn3QkguCTtvwuIHilU6eskkcSH2WFobiCzb6qh8uc3/VDafCNPqEtFjMIJvZL2G3XhF0Um1wWe17uOrjEVTS5wksxDg9XUeuAv8mB2I4Yh83O9LWyATpY69UUl042zFK60BvOCisPUNXbTuAitPpjs3/GKJforZAaFOgmAFvwDVtO+KqJQSkEHUm4SNjceIgz9SLBTW7H4tfwigaboa6E7N7b+qCosFkMmWFrAKncWJSGa5+MFsKpClb50qAB0Sx0I3wPppYSyrsCUkNvCtvVBKjrsy2OrEDTQAnZ1RmqNdi/jYN4VahMNuNC5vCrUp1gQDIGLhl+jOblxGTbXMP6SfSF2ZrBjkHMy19ObDp7eII2dcdCIy0MfKij+2VL/AOfMZydOcVxtbygZVS1ZVJdkqDEAnTSGjlpQqNZPISS69WJFwFOD2wFm0hYsLjYx+ERd2UVAOjR7UpVdwMqjdsv5W7BBqUhCL3uNSxLtYcP+4Gcw82Wm4KsydN6SxaJa/nEuSuXYsxSxLWOiifCG4qWwXWg1JWw+d8ZAhGJJAAK7gAdEsLWtePYTgNyNeUygJqcx+4PNUaYNQ84QDZ1ADtIv4xDyrPt+pCR4qPrBvkrTnJKO3M/WlIc9lo6GrZJYQKxGmUmSCVEJWx11udd5tGstAy7NIucoP/TyhuSnxBMVkJs3CEmGJvgaOjMJL+639UeTQIsYeg82p9/VoPzitVTL9sReyq0VZqWgryQU1Sjr+dYEqW8G+Rkl54O4gjXXYLfNoZAZ9EUf6NPVHzrSpXz6emQ5YhzoY+hpJaT/AAHyj57wtC/rMt8zZnNi1gTFJ6ROG2WOUclQCQFlieOzygOtK2bOoHe5g/yrDhBH4jv3GFyXmGjvw1hGOiYpmbFqFgHzGJJHOZk9NR2Ekk6mIjNmb1RcwZa1TQFEkNtHEQAhDlLTKSgBMwl7H5aF2Wia3vqPaYcsdl5ktx64CVRyI6IFvl4LdYAgYhM2/TV/MbRg54KBzG2wk+UbCsXvHcIJZM6A4D66QLDQRxfOiSClZdhu267IUVImAXWsNuOztMOePFpCuCXhCqapRRlIGovth4oVsupUspbnV9T/AP2iNKFkgJK1F9Dv740mJIB2l3HpFjDUvMmAh7DWCAJz5KkSs2Y5iNN0UuTQWKlDqJfO998tcHK+QPq/HIG7oA8mFK+tyrn73+2qA9BDeJSnJ1hUqE6w44jt3jrhRrTcxGGyjBE0Re5Jratpz+1T4ln7HinNiTB1NUSSC3tUX/iEdCIyHL6TKufLxOeEzFpSeaIAO+RKfxeFKbjU8m81Z7d0Ov0qgGvJABeVLv1Jb0hBrUgKto0bsIayTRzUz8RZKjdsyNj6NmsbamB2KghYG0631+EFzOenkfqlA8oH4+i6TxjIwIjIxoyMahlxzKZyszOABrwhowCdklltkojsyxHklqLrlSVE6ky0nhqYixvFVJWES0ykpyB8sqUHd9WTezQU82I9UV+UMoZZQP4Zffzb+sKxmEvc98H52JzFtnyKZmeXKswYfd3WixgqUrqJKFS5RSqahKhzcsOkrAOgtYmM3bMmQYQn2B4rPkkehipUi8EsLV9nBG1RLfxGB9QlzHM9l1opqhi5BqIqUjVxfsgCpMH+QY+1oPHzc9n5Q6AzvkxTU6iNks+CTHAcImL59OYqa+rt7pjvdUpqaaf2aj/SY4fh85SpgB4w/k0hIbJMcBUEJBIdTFtzHXhAuooDLTmSouNwY36jBbEZuViG2wOpJpCjvVeEkMgeJ838S/GJqCpmc7LBUps6ddzxcq8RUlrJL9fxjzD8RUqYkEAd++FTGCWOLOVwWLwvrmkhipwddPhB3G7p7R5wiUmKrRUZmCwFHoLcoIuGIeGcXLXoVNLYaTJEWEzS/vHqt8Ik/wD6wMHpKTsQof8AKKBxTnp782iWMvuoBCbHW5N7+UT/AKKtUhqx0+xX+7CKqnKzlFrPfhDfilU6DZw2kLgq0D/CHeYsngkW0pBGg+eyNKSTlmFVmXZtzB4j/tUC3NJ7/wAoj/tROZ+av+9+ULk1DNWH2I/dHlAHk5WE1MsEJAObQfqKg8VZqcFtUA+ELvJ+oQaiWAgguoPmJ+6rhB6MMWJp1hSrZTk3hsxSFaqs9olB5KNASYIjkLyrSrcoHuIMTTTeKijHSiLH7lVWCfNKrFpaUk8QPzhICQ9ywi9T4gybh3L69npFFRhew9B+W31W12KfB4rY77o4GLFEXo5vAA/1RBi10vDIAGaPYzLw8YyAY6fTpUDoOJt6Qu42XqF8GH9Ig1S4UpKgr6xPUAXykpKTwPRdojq8F5xal52zF2y6WbfGSEYupEFuTSftUnhMSf5Tm9IlGAftB/KfjFzC8MMqalZUCwmFmv0ZUxX/ABg0CijJlhMlAGg+JMC6hN4LZugnqEDagRzJ5OmsFFQ1hi5ETWqUbn8QP+4X5t/kQc5EpefqxBBHiPUQ4KO61a/sc47pS/8AQY4u4Tdm2R16rm/YZ5/Yr8UkRx3ERZP73oYab0JFZNSczjWxZ98eUtMoKumzRphv6RXV6wXAhJMZFRdKk6pB7IjVTpTcABov5YrYkGlqPD1EKEo1k/MWhbw6ilEFawSecU5zEAAKI0AgpWTsgzs+UG3YYq0tVzksFma3dHRFNZJyo9mSpd2QG095dx3x7S82lT82BZnGdR7jMaPCY0MNQtsL1WKS1ICUyulmuVEspLaZQrol+J1iBeChyMx7oGiGkC8T8mBo5AhwQfiPdGisED+8e784OqTHmWJcihJLQ0hvwpA7g0BcHwrJOQvM7EnTekwdll5au0eMQUVig8PSNeDHmKKhYqlu8MdasPC3WMCTxhY7HYIqBeKa4u1EU5kdMSLCWH0XOJJdm4RMvC/1vD84l5OXSvrHrBJaYnJ5CtFKmTklTEauPV4hq+lKUeDxYIurgl/OKy1+z60DyisdCvYrAxkZGRUmOsmcpwApXeYZsQq1oUEpQVBgXvq5cWB2CFekUApJOgIfqeGqbiElTNNyngD6piaMisvElW9meOuj72giuYSgKZvYz1Mf/bzAP9QivKny3H2i27o3/peJK+tQUTSghWWnmaH8apcsf6oIbBb5ZaAbkISD/KIG1czWClWBpuA16hASeq5+fSOVLJ0WVl2hj5BD7R/C/wAIXFm8H+QZ+0dja8YdIFnZ8VmAUM9tBKI6zaOPV073ev0jquPVDYdPUdBL7feEIuDYQJyEzFJBBukHNpo5yqGsOocifKgDhyxziuoeZgqJoiXFMHTThUxIYbQMxsOtRgMcWl8e4wJ+N2aM0woJwiCuWCgje3+oRS/tWXv8D8IIYXSiqzZA4Szu6bm4YtraFXjdhclQIx6XlBB1KFA9eUiA2GhpTfrGHXGeS61S1FIGYJP31Kex2FPrHOZdRMQlgAQSTcHW35d8dSh/JFythd41Jgb9cXuHdB2ioDNVISgOZhXm/hlyF9nvr7xwhaGKeaGKXPG/ZF6fyULABCH384t/9rhAOrqEyVqQtJCk2I7m8ITyQYYSCBqBvjBOECFYqjd5xvJrgtQSnUlgGMR4MpyLsmoLTAN6olpJlkdQ8ovJ5PsCQC516ZGvDJA6ZKVJXLQsZSbJu7tbXu1h5eJpCryJs1q9YAV+2DVeq8AKxeyIxWSzeAXPVFRcWJxiqsx0xIsO8ml2X2esF1qhdwWpCMz7R5QRXiKYSUW2FPB5UzGV1pI+e+KPPdFuHxgxTUrp5xYszpvs1uG9Yjk4VnkAsXLkEXcEkizRaMcE3LInK1MZBCdhMwKPROu4xkMA6PVylTSFEBLaMSPLWMkUOaVVIdjkksWcg88FFnvoiGD+zSNUKHWkxXoZPtKgEbJQ/wBZi0qwQiAkYWqzkFuDxIjDVXAJAUGNgHDgsd4cA9kMgpxujBT8INI1sVsX947dfnwhemG5aDmNzcqydt/EEP4wvFWseckdtms0wxcgkvOVrZL2BO1tnXC1MVDJ9H6iJ53NDJAs6vjac1BNFroA/rTCHIVOSkIBGUBgLafyx0DEj9kmW2It1rTCmU8PD4x1eKKaObySdgevM6YgpJsdePcHgX/ZS/wo8Ya1D5AiErEW4onyYsnC1fhT4wRwyZNkAiWlLKLl97QXCR8iPFCNwRuTKs3FKggghLEbt/bAP+xkMAUqIGgfaeGmwQwkRgRxgqCNyYsKwdH4D3xdw8KlspAdSFrSAdGMqnF+6DTBop0abzR+185cv4QrgrQVJ0bqxuf+BPz/ABQErqQzZipiwQotazWDb+EMOQbojmSxrDfGgc2LKsIGweP5R7Iw/KoKAII0IYt3wcd9AfD4iMXJcaHvPpG+NG5skViy9w7j8YH1U0zpsskjoGwDbdXvEwlHbbgCsf8AKJZctiPUv5wsvHhhU8gnEgxhdrTcwwYooX2QsVi7mPOisnc3gozorKiecYrqMXRJhHBpGckcH8YKLw07Ek90UOTRVzhys+U69Y4iGdWYDeeA/OLwjaIylTBU6pnFHNlFgGG9hE9BiKkS0pKdABfqiy2bYR12jRdJub0hvjF5m6cYG2WCYyIzT9UZA+Jh5H0/C/hA+31v/wAP+3GRkSKoNrpkHVCT1gGKeI4fK5tZ5qW4Qog5EuCx4RkZBFo+ecfPSPXAMGMjI5ejphs0nesMnIX9OeqMjIcU65Vn7IepHmmFhekZGR1+H6nL5fsayxGqhGRkWRI1jFDSMjIJj1ekaKFoyMjGI4o0ZvP/APIP9tEZGQHtBXZZlxtGRkOKakWjUx7GRjETXMVSs5tTGRkCWmGOxexM3gBXa9kZGR5a2d7Bs2IjGRkVRNhnkn+mP7h80w25jl1jIyOvxfU55/YjV7sVli0eRkUYpCFRkZGQ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cs typeface="Arial" charset="0"/>
            </a:endParaRPr>
          </a:p>
        </p:txBody>
      </p:sp>
      <p:sp>
        <p:nvSpPr>
          <p:cNvPr id="30725" name="Rectangle 3"/>
          <p:cNvSpPr txBox="1">
            <a:spLocks noChangeArrowheads="1"/>
          </p:cNvSpPr>
          <p:nvPr/>
        </p:nvSpPr>
        <p:spPr bwMode="auto">
          <a:xfrm>
            <a:off x="304800" y="1981200"/>
            <a:ext cx="853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200">
                <a:solidFill>
                  <a:schemeClr val="bg1"/>
                </a:solidFill>
                <a:cs typeface="Arial" charset="0"/>
              </a:rPr>
              <a:t>Padova, Italy</a:t>
            </a:r>
          </a:p>
        </p:txBody>
      </p:sp>
      <p:cxnSp>
        <p:nvCxnSpPr>
          <p:cNvPr id="21" name="Connettore 2 20"/>
          <p:cNvCxnSpPr>
            <a:cxnSpLocks noChangeShapeType="1"/>
          </p:cNvCxnSpPr>
          <p:nvPr/>
        </p:nvCxnSpPr>
        <p:spPr bwMode="auto">
          <a:xfrm rot="10800000" flipV="1">
            <a:off x="3810000" y="4572000"/>
            <a:ext cx="2667000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e 24"/>
          <p:cNvSpPr/>
          <p:nvPr/>
        </p:nvSpPr>
        <p:spPr>
          <a:xfrm>
            <a:off x="2798763" y="5562600"/>
            <a:ext cx="669925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0728" name="Immagine 30" descr="shutterstock_1126868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5788"/>
            <a:ext cx="17780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Immagine 32" descr="shutterstock_1895010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0"/>
            <a:ext cx="22844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Immagine 34" descr="shutterstock_21764475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24590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Immagine 33" descr="shutterstock_34810616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2971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Immagine 31" descr="shutterstock_16093031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1859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Rectangle 3"/>
          <p:cNvSpPr txBox="1">
            <a:spLocks noChangeArrowheads="1"/>
          </p:cNvSpPr>
          <p:nvPr/>
        </p:nvSpPr>
        <p:spPr bwMode="auto">
          <a:xfrm>
            <a:off x="304800" y="5318125"/>
            <a:ext cx="853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solidFill>
                  <a:schemeClr val="bg1"/>
                </a:solidFill>
                <a:cs typeface="Arial" charset="0"/>
              </a:rPr>
              <a:t>Venice, Italy: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8435975" cy="45688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>
                <a:solidFill>
                  <a:srgbClr val="990033"/>
                </a:solidFill>
                <a:latin typeface="Calibri" charset="0"/>
              </a:rPr>
              <a:t>Professionalizing Internship in Pharmacy</a:t>
            </a:r>
          </a:p>
        </p:txBody>
      </p:sp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420938"/>
            <a:ext cx="3973513" cy="4227512"/>
          </a:xfrm>
          <a:prstGeom prst="rect">
            <a:avLst/>
          </a:prstGeom>
          <a:noFill/>
          <a:ln w="9525">
            <a:solidFill>
              <a:srgbClr val="B30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Oval 9"/>
          <p:cNvSpPr>
            <a:spLocks noChangeArrowheads="1"/>
          </p:cNvSpPr>
          <p:nvPr/>
        </p:nvSpPr>
        <p:spPr bwMode="auto">
          <a:xfrm>
            <a:off x="4643438" y="5013325"/>
            <a:ext cx="431800" cy="287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it-IT">
              <a:cs typeface="Arial" charset="0"/>
            </a:endParaRPr>
          </a:p>
        </p:txBody>
      </p:sp>
      <p:sp>
        <p:nvSpPr>
          <p:cNvPr id="72708" name="Oval 11"/>
          <p:cNvSpPr>
            <a:spLocks noChangeArrowheads="1"/>
          </p:cNvSpPr>
          <p:nvPr/>
        </p:nvSpPr>
        <p:spPr bwMode="auto">
          <a:xfrm>
            <a:off x="5940425" y="5157788"/>
            <a:ext cx="431800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it-IT">
              <a:cs typeface="Arial" charset="0"/>
            </a:endParaRPr>
          </a:p>
        </p:txBody>
      </p:sp>
      <p:sp>
        <p:nvSpPr>
          <p:cNvPr id="72709" name="Text Box 13"/>
          <p:cNvSpPr txBox="1">
            <a:spLocks noChangeArrowheads="1"/>
          </p:cNvSpPr>
          <p:nvPr/>
        </p:nvSpPr>
        <p:spPr bwMode="auto">
          <a:xfrm>
            <a:off x="541338" y="3068638"/>
            <a:ext cx="32385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it-IT" sz="1800" b="1">
                <a:solidFill>
                  <a:srgbClr val="990033"/>
                </a:solidFill>
                <a:cs typeface="Arial" charset="0"/>
              </a:rPr>
              <a:t>Partners</a:t>
            </a:r>
          </a:p>
          <a:p>
            <a:pPr algn="ctr">
              <a:spcBef>
                <a:spcPct val="20000"/>
              </a:spcBef>
            </a:pPr>
            <a:endParaRPr lang="it-IT" sz="1800" b="1">
              <a:solidFill>
                <a:srgbClr val="990033"/>
              </a:solidFill>
              <a:cs typeface="Arial" charset="0"/>
            </a:endParaRPr>
          </a:p>
          <a:p>
            <a:pPr algn="ctr" eaLnBrk="1" hangingPunct="1"/>
            <a:r>
              <a:rPr lang="it-IT" sz="1800">
                <a:latin typeface="Calibri" charset="0"/>
                <a:cs typeface="Arial" charset="0"/>
              </a:rPr>
              <a:t>Veneto Region: </a:t>
            </a:r>
          </a:p>
          <a:p>
            <a:pPr algn="ctr" eaLnBrk="1" hangingPunct="1"/>
            <a:endParaRPr lang="it-IT" sz="1800">
              <a:latin typeface="Calibri" charset="0"/>
              <a:cs typeface="Arial" charset="0"/>
            </a:endParaRPr>
          </a:p>
          <a:p>
            <a:pPr algn="ctr" eaLnBrk="1" hangingPunct="1"/>
            <a:r>
              <a:rPr lang="it-IT" sz="1800">
                <a:latin typeface="Calibri" charset="0"/>
                <a:cs typeface="Arial" charset="0"/>
              </a:rPr>
              <a:t>20 Local Health Districts</a:t>
            </a:r>
          </a:p>
        </p:txBody>
      </p:sp>
      <p:sp>
        <p:nvSpPr>
          <p:cNvPr id="72710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72711" name="Picture 3" descr="SigilloLogoLAST_WhiteO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3143250"/>
            <a:ext cx="8229600" cy="3313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3366"/>
                </a:solidFill>
                <a:latin typeface="Calibri" charset="0"/>
              </a:rPr>
              <a:t>485.991 residents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66"/>
                </a:solidFill>
                <a:latin typeface="Calibri" charset="0"/>
              </a:rPr>
              <a:t>5 Hospitals + </a:t>
            </a:r>
            <a:r>
              <a:rPr lang="en-US" sz="2000">
                <a:solidFill>
                  <a:srgbClr val="CC0066"/>
                </a:solidFill>
                <a:latin typeface="Calibri" charset="0"/>
              </a:rPr>
              <a:t>4 Hospital Pharmacies </a:t>
            </a:r>
            <a:r>
              <a:rPr lang="en-US" sz="2000">
                <a:solidFill>
                  <a:srgbClr val="003366"/>
                </a:solidFill>
                <a:latin typeface="Calibri" charset="0"/>
              </a:rPr>
              <a:t>(1500-2000 beds)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66"/>
                </a:solidFill>
                <a:latin typeface="Calibri" charset="0"/>
              </a:rPr>
              <a:t>3.130 beds in Disable Aged Care Facilities  (RSA)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66"/>
                </a:solidFill>
                <a:latin typeface="Calibri" charset="0"/>
              </a:rPr>
              <a:t>&gt; 10.000 beds in AD (home health care)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66"/>
                </a:solidFill>
                <a:latin typeface="Calibri" charset="0"/>
              </a:rPr>
              <a:t>329 General practitioners 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66"/>
                </a:solidFill>
                <a:latin typeface="Calibri" charset="0"/>
              </a:rPr>
              <a:t>55 Pediatricians in community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rgbClr val="003366"/>
              </a:solidFill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CC0066"/>
                </a:solidFill>
                <a:latin typeface="Calibri" charset="0"/>
              </a:rPr>
              <a:t>118 Community Pharmacies</a:t>
            </a: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CC0066"/>
                </a:solidFill>
                <a:latin typeface="Calibri" charset="0"/>
              </a:rPr>
              <a:t>1 Pharmaceutical Service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66"/>
                </a:solidFill>
                <a:latin typeface="Calibri" charset="0"/>
              </a:rPr>
              <a:t>2 Ethics Committee  for Clinical Trial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66"/>
                </a:solidFill>
                <a:latin typeface="Calibri" charset="0"/>
              </a:rPr>
              <a:t>1 Ethics Committee for research in Community setting (CoRiTer) </a:t>
            </a:r>
            <a:r>
              <a:rPr lang="en-US" sz="2000">
                <a:latin typeface="Calibri" charset="0"/>
              </a:rPr>
              <a:t>	</a:t>
            </a:r>
            <a:endParaRPr lang="it-IT" sz="2000">
              <a:latin typeface="Calibri" charset="0"/>
            </a:endParaRPr>
          </a:p>
        </p:txBody>
      </p:sp>
      <p:sp>
        <p:nvSpPr>
          <p:cNvPr id="74754" name="Text Box 9"/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857250"/>
            <a:ext cx="7215187" cy="24288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6699"/>
                </a:solidFill>
                <a:latin typeface="Calibri" charset="0"/>
              </a:rPr>
              <a:t/>
            </a:r>
            <a:br>
              <a:rPr lang="en-US" sz="2800" b="1">
                <a:solidFill>
                  <a:srgbClr val="006699"/>
                </a:solidFill>
                <a:latin typeface="Calibri" charset="0"/>
              </a:rPr>
            </a:br>
            <a:r>
              <a:rPr lang="en-US" sz="2800" b="1">
                <a:solidFill>
                  <a:srgbClr val="006699"/>
                </a:solidFill>
                <a:latin typeface="Calibri" charset="0"/>
              </a:rPr>
              <a:t>University Padova Hospital</a:t>
            </a:r>
            <a:br>
              <a:rPr lang="en-US" sz="2800" b="1">
                <a:solidFill>
                  <a:srgbClr val="006699"/>
                </a:solidFill>
                <a:latin typeface="Calibri" charset="0"/>
              </a:rPr>
            </a:br>
            <a:r>
              <a:rPr lang="en-US" sz="2800" b="1">
                <a:solidFill>
                  <a:srgbClr val="006699"/>
                </a:solidFill>
                <a:latin typeface="Calibri" charset="0"/>
              </a:rPr>
              <a:t>Veneto Oncology Institute – IOV</a:t>
            </a:r>
            <a:br>
              <a:rPr lang="en-US" sz="2800" b="1">
                <a:solidFill>
                  <a:srgbClr val="006699"/>
                </a:solidFill>
                <a:latin typeface="Calibri" charset="0"/>
              </a:rPr>
            </a:br>
            <a:r>
              <a:rPr lang="en-US" sz="2800" b="1">
                <a:solidFill>
                  <a:srgbClr val="006699"/>
                </a:solidFill>
                <a:latin typeface="Calibri" charset="0"/>
              </a:rPr>
              <a:t>Local Healthcare ULSS 16 Padova Hospitals (2)</a:t>
            </a:r>
            <a:br>
              <a:rPr lang="en-US" sz="2800" b="1">
                <a:solidFill>
                  <a:srgbClr val="006699"/>
                </a:solidFill>
                <a:latin typeface="Calibri" charset="0"/>
              </a:rPr>
            </a:br>
            <a:endParaRPr lang="en-US" sz="2800" b="1">
              <a:solidFill>
                <a:srgbClr val="006699"/>
              </a:solidFill>
              <a:latin typeface="Calibri" charset="0"/>
            </a:endParaRP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B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4756" name="Rectangle 7"/>
          <p:cNvSpPr>
            <a:spLocks noChangeArrowheads="1"/>
          </p:cNvSpPr>
          <p:nvPr/>
        </p:nvSpPr>
        <p:spPr bwMode="auto">
          <a:xfrm>
            <a:off x="4643438" y="357188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74757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488"/>
            <a:ext cx="20351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43063"/>
            <a:ext cx="762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76338"/>
            <a:ext cx="6413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286000"/>
            <a:ext cx="76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643063"/>
            <a:ext cx="5194300" cy="45704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it-IT" altLang="ko-KR" sz="1600" b="1" dirty="0">
              <a:solidFill>
                <a:srgbClr val="B3071B"/>
              </a:solidFill>
              <a:latin typeface="Calibri" charset="0"/>
              <a:ea typeface="Gulim" charset="0"/>
              <a:cs typeface="Gulim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000" dirty="0">
                <a:solidFill>
                  <a:srgbClr val="003366"/>
                </a:solidFill>
                <a:latin typeface="Calibri" charset="0"/>
                <a:ea typeface="Gulim" charset="0"/>
                <a:cs typeface="Gulim" charset="0"/>
              </a:rPr>
              <a:t>Many </a:t>
            </a:r>
            <a:r>
              <a:rPr lang="en-US" sz="2000" dirty="0">
                <a:solidFill>
                  <a:srgbClr val="003366"/>
                </a:solidFill>
                <a:latin typeface="Calibri" charset="0"/>
              </a:rPr>
              <a:t>students</a:t>
            </a:r>
            <a:r>
              <a:rPr lang="en-US" altLang="ko-KR" sz="2000" dirty="0">
                <a:solidFill>
                  <a:srgbClr val="003366"/>
                </a:solidFill>
                <a:latin typeface="Calibri" charset="0"/>
                <a:ea typeface="Gulim" charset="0"/>
                <a:cs typeface="Gulim" charset="0"/>
              </a:rPr>
              <a:t> attending the Courses related to </a:t>
            </a:r>
            <a:r>
              <a:rPr lang="en-US" altLang="ko-KR" sz="2000" dirty="0">
                <a:solidFill>
                  <a:srgbClr val="CC0066"/>
                </a:solidFill>
                <a:latin typeface="Calibri" charset="0"/>
                <a:ea typeface="Gulim" charset="0"/>
                <a:cs typeface="Gulim" charset="0"/>
              </a:rPr>
              <a:t>Pharmacy  discipline </a:t>
            </a:r>
            <a:r>
              <a:rPr lang="en-US" altLang="ko-KR" sz="2000" dirty="0">
                <a:solidFill>
                  <a:srgbClr val="003366"/>
                </a:solidFill>
                <a:latin typeface="Calibri" charset="0"/>
                <a:ea typeface="Gulim" charset="0"/>
                <a:cs typeface="Gulim" charset="0"/>
              </a:rPr>
              <a:t>have been involved within the framework of the Erasmus+ </a:t>
            </a:r>
            <a:r>
              <a:rPr lang="en-US" altLang="ko-KR" sz="2000" dirty="0" err="1">
                <a:solidFill>
                  <a:srgbClr val="003366"/>
                </a:solidFill>
                <a:latin typeface="Calibri" charset="0"/>
                <a:ea typeface="Gulim" charset="0"/>
                <a:cs typeface="Gulim" charset="0"/>
              </a:rPr>
              <a:t>Programme</a:t>
            </a:r>
            <a:r>
              <a:rPr lang="en-US" altLang="ko-KR" sz="2000" dirty="0">
                <a:solidFill>
                  <a:srgbClr val="003366"/>
                </a:solidFill>
                <a:latin typeface="Calibri" charset="0"/>
                <a:ea typeface="Gulim" charset="0"/>
                <a:cs typeface="Gulim" charset="0"/>
              </a:rPr>
              <a:t>, Erasmus Mundus and other international programs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ko-KR" sz="2000" dirty="0">
              <a:solidFill>
                <a:srgbClr val="003366"/>
              </a:solidFill>
              <a:latin typeface="Calibri" charset="0"/>
              <a:ea typeface="Gulim" charset="0"/>
              <a:cs typeface="Gulim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000" dirty="0" smtClean="0">
                <a:solidFill>
                  <a:srgbClr val="CC0066"/>
                </a:solidFill>
                <a:latin typeface="Calibri" charset="0"/>
                <a:ea typeface="Gulim" charset="0"/>
                <a:cs typeface="Gulim" charset="0"/>
              </a:rPr>
              <a:t>Erasmus </a:t>
            </a:r>
            <a:r>
              <a:rPr lang="en-US" altLang="ko-KR" sz="2000" dirty="0">
                <a:solidFill>
                  <a:srgbClr val="CC0066"/>
                </a:solidFill>
                <a:latin typeface="Calibri" charset="0"/>
                <a:ea typeface="Gulim" charset="0"/>
                <a:cs typeface="Gulim" charset="0"/>
              </a:rPr>
              <a:t>bilateral agreements </a:t>
            </a:r>
            <a:r>
              <a:rPr lang="en-US" altLang="ko-KR" sz="2000" dirty="0">
                <a:solidFill>
                  <a:srgbClr val="003366"/>
                </a:solidFill>
                <a:latin typeface="Calibri" charset="0"/>
                <a:ea typeface="Gulim" charset="0"/>
                <a:cs typeface="Gulim" charset="0"/>
              </a:rPr>
              <a:t>have been signed with several European Countries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ko-KR" sz="2000" dirty="0">
              <a:solidFill>
                <a:srgbClr val="003366"/>
              </a:solidFill>
              <a:latin typeface="Calibri" charset="0"/>
              <a:ea typeface="Gulim" charset="0"/>
              <a:cs typeface="Gulim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000" dirty="0">
                <a:solidFill>
                  <a:srgbClr val="003366"/>
                </a:solidFill>
                <a:latin typeface="Calibri" charset="0"/>
                <a:ea typeface="Gulim" charset="0"/>
                <a:cs typeface="Gulim" charset="0"/>
              </a:rPr>
              <a:t>Marco Polo students: </a:t>
            </a:r>
            <a:r>
              <a:rPr lang="pl-PL" altLang="ko-KR" sz="2000" dirty="0">
                <a:solidFill>
                  <a:srgbClr val="003366"/>
                </a:solidFill>
                <a:latin typeface="Calibri" charset="0"/>
                <a:ea typeface="Gulim" charset="0"/>
                <a:cs typeface="Gulim" charset="0"/>
                <a:hlinkClick r:id="rId3"/>
              </a:rPr>
              <a:t>http://www.unipd.it/en/marco-polo-project</a:t>
            </a:r>
            <a:endParaRPr lang="pl-PL" altLang="ko-KR" sz="2000" dirty="0">
              <a:solidFill>
                <a:srgbClr val="003366"/>
              </a:solidFill>
              <a:latin typeface="Calibri" charset="0"/>
              <a:ea typeface="Gulim" charset="0"/>
              <a:cs typeface="Gulim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ko-KR" sz="2000" dirty="0">
              <a:solidFill>
                <a:srgbClr val="003366"/>
              </a:solidFill>
              <a:latin typeface="Calibri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ts val="1125"/>
              </a:spcBef>
              <a:buFontTx/>
              <a:buNone/>
            </a:pPr>
            <a:endParaRPr lang="it-IT" altLang="ko-KR" sz="2000" dirty="0">
              <a:latin typeface="Calibri" charset="0"/>
              <a:ea typeface="Gulim" charset="0"/>
              <a:cs typeface="Gulim" charset="0"/>
            </a:endParaRPr>
          </a:p>
        </p:txBody>
      </p:sp>
      <p:pic>
        <p:nvPicPr>
          <p:cNvPr id="76802" name="Immagine 5" descr="841px-Europa-it-politica-coloured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13251" r="5280"/>
          <a:stretch>
            <a:fillRect/>
          </a:stretch>
        </p:blipFill>
        <p:spPr bwMode="auto">
          <a:xfrm>
            <a:off x="5435600" y="2276475"/>
            <a:ext cx="33321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76804" name="Picture 3" descr="SigilloLogoLAST_WhiteO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255713" y="1592263"/>
            <a:ext cx="701675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altLang="ko-KR" sz="2400" b="1" kern="0" dirty="0">
                <a:solidFill>
                  <a:srgbClr val="B3071B"/>
                </a:solidFill>
                <a:latin typeface="Calibri" pitchFamily="34" charset="0"/>
                <a:ea typeface="Gulim" pitchFamily="34" charset="-127"/>
                <a:cs typeface="+mn-cs"/>
              </a:rPr>
              <a:t>International </a:t>
            </a:r>
            <a:r>
              <a:rPr lang="it-IT" altLang="ko-KR" sz="2400" b="1" kern="0" dirty="0" err="1">
                <a:solidFill>
                  <a:srgbClr val="B3071B"/>
                </a:solidFill>
                <a:latin typeface="Calibri" pitchFamily="34" charset="0"/>
                <a:ea typeface="Gulim" pitchFamily="34" charset="-127"/>
                <a:cs typeface="+mn-cs"/>
              </a:rPr>
              <a:t>Activities</a:t>
            </a:r>
            <a:r>
              <a:rPr lang="it-IT" altLang="ko-KR" sz="2400" b="1" kern="0" dirty="0">
                <a:solidFill>
                  <a:srgbClr val="B3071B"/>
                </a:solidFill>
                <a:latin typeface="Calibri" pitchFamily="34" charset="0"/>
                <a:ea typeface="Gulim" pitchFamily="34" charset="-127"/>
                <a:cs typeface="+mn-cs"/>
              </a:rPr>
              <a:t>: </a:t>
            </a:r>
            <a:r>
              <a:rPr lang="it-IT" altLang="ko-KR" sz="2400" b="1" kern="0" dirty="0" err="1">
                <a:solidFill>
                  <a:srgbClr val="B3071B"/>
                </a:solidFill>
                <a:latin typeface="Calibri" pitchFamily="34" charset="0"/>
                <a:ea typeface="Gulim" pitchFamily="34" charset="-127"/>
                <a:cs typeface="+mn-cs"/>
              </a:rPr>
              <a:t>Mobility</a:t>
            </a:r>
            <a:r>
              <a:rPr lang="it-IT" altLang="ko-KR" sz="2400" b="1" kern="0" dirty="0">
                <a:solidFill>
                  <a:srgbClr val="B3071B"/>
                </a:solidFill>
                <a:latin typeface="Calibri" pitchFamily="34" charset="0"/>
                <a:ea typeface="Gulim" pitchFamily="34" charset="-127"/>
                <a:cs typeface="+mn-cs"/>
              </a:rPr>
              <a:t> </a:t>
            </a:r>
            <a:r>
              <a:rPr lang="it-IT" altLang="ko-KR" sz="2400" b="1" kern="0" dirty="0" err="1">
                <a:solidFill>
                  <a:srgbClr val="B3071B"/>
                </a:solidFill>
                <a:latin typeface="Calibri" pitchFamily="34" charset="0"/>
                <a:ea typeface="Gulim" pitchFamily="34" charset="-127"/>
                <a:cs typeface="+mn-cs"/>
              </a:rPr>
              <a:t>programs</a:t>
            </a:r>
            <a:endParaRPr lang="it-IT" altLang="ko-KR" sz="2400" b="1" kern="0" dirty="0">
              <a:solidFill>
                <a:srgbClr val="B3071B"/>
              </a:solidFill>
              <a:latin typeface="Calibri" pitchFamily="34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643063"/>
            <a:ext cx="5194300" cy="45704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it-IT" altLang="ko-KR" sz="1600" b="1">
              <a:solidFill>
                <a:srgbClr val="B3071B"/>
              </a:solidFill>
              <a:latin typeface="Calibri" charset="0"/>
              <a:ea typeface="Gulim" charset="0"/>
              <a:cs typeface="Gulim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ko-KR" sz="2000">
              <a:solidFill>
                <a:srgbClr val="003366"/>
              </a:solidFill>
              <a:latin typeface="Calibri" charset="0"/>
              <a:ea typeface="Gulim" charset="0"/>
              <a:cs typeface="Gulim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000">
                <a:solidFill>
                  <a:srgbClr val="003366"/>
                </a:solidFill>
                <a:latin typeface="Calibri" charset="0"/>
                <a:ea typeface="Gulim" charset="0"/>
                <a:cs typeface="Gulim" charset="0"/>
              </a:rPr>
              <a:t>Teaching staff exchanges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ko-KR" sz="2000">
              <a:solidFill>
                <a:srgbClr val="003366"/>
              </a:solidFill>
              <a:latin typeface="Calibri" charset="0"/>
              <a:ea typeface="Gulim" charset="0"/>
              <a:cs typeface="Gulim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2000">
                <a:solidFill>
                  <a:srgbClr val="003366"/>
                </a:solidFill>
                <a:latin typeface="Calibri" charset="0"/>
                <a:ea typeface="Gulim" charset="0"/>
                <a:cs typeface="Gulim" charset="0"/>
              </a:rPr>
              <a:t>Visiting Professors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altLang="ko-KR" sz="2000">
              <a:solidFill>
                <a:srgbClr val="003366"/>
              </a:solidFill>
              <a:latin typeface="Calibri" charset="0"/>
              <a:ea typeface="Gulim" charset="0"/>
              <a:cs typeface="Gulim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altLang="ko-KR" sz="2000">
                <a:solidFill>
                  <a:srgbClr val="003366"/>
                </a:solidFill>
                <a:latin typeface="Calibri" charset="0"/>
                <a:ea typeface="Gulim" charset="0"/>
                <a:cs typeface="Gulim" charset="0"/>
              </a:rPr>
              <a:t>BINDER: multilateral agreement</a:t>
            </a:r>
            <a:endParaRPr lang="en-US" altLang="ko-KR" sz="2000">
              <a:solidFill>
                <a:srgbClr val="003366"/>
              </a:solidFill>
              <a:latin typeface="Calibri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ts val="1125"/>
              </a:spcBef>
              <a:buFontTx/>
              <a:buNone/>
            </a:pPr>
            <a:endParaRPr lang="it-IT" altLang="ko-KR" sz="2000">
              <a:latin typeface="Calibri" charset="0"/>
              <a:ea typeface="Gulim" charset="0"/>
              <a:cs typeface="Gulim" charset="0"/>
            </a:endParaRPr>
          </a:p>
        </p:txBody>
      </p:sp>
      <p:sp>
        <p:nvSpPr>
          <p:cNvPr id="78850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78851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255713" y="1592263"/>
            <a:ext cx="701675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altLang="ko-KR" sz="2400" b="1" kern="0" dirty="0">
                <a:solidFill>
                  <a:srgbClr val="B3071B"/>
                </a:solidFill>
                <a:latin typeface="Calibri" pitchFamily="34" charset="0"/>
                <a:ea typeface="Gulim" pitchFamily="34" charset="-127"/>
                <a:cs typeface="+mn-cs"/>
              </a:rPr>
              <a:t>International </a:t>
            </a:r>
            <a:r>
              <a:rPr lang="it-IT" altLang="ko-KR" sz="2400" b="1" kern="0" dirty="0" err="1">
                <a:solidFill>
                  <a:srgbClr val="B3071B"/>
                </a:solidFill>
                <a:latin typeface="Calibri" pitchFamily="34" charset="0"/>
                <a:ea typeface="Gulim" pitchFamily="34" charset="-127"/>
                <a:cs typeface="+mn-cs"/>
              </a:rPr>
              <a:t>Activities</a:t>
            </a:r>
            <a:r>
              <a:rPr lang="it-IT" altLang="ko-KR" sz="2400" b="1" kern="0" dirty="0">
                <a:solidFill>
                  <a:srgbClr val="B3071B"/>
                </a:solidFill>
                <a:latin typeface="Calibri" pitchFamily="34" charset="0"/>
                <a:ea typeface="Gulim" pitchFamily="34" charset="-127"/>
                <a:cs typeface="+mn-cs"/>
              </a:rPr>
              <a:t>: </a:t>
            </a:r>
            <a:r>
              <a:rPr lang="it-IT" altLang="ko-KR" sz="2400" b="1" kern="0" dirty="0" err="1">
                <a:solidFill>
                  <a:srgbClr val="B3071B"/>
                </a:solidFill>
                <a:latin typeface="Calibri" pitchFamily="34" charset="0"/>
                <a:ea typeface="Gulim" pitchFamily="34" charset="-127"/>
                <a:cs typeface="+mn-cs"/>
              </a:rPr>
              <a:t>Teaching</a:t>
            </a:r>
            <a:endParaRPr lang="it-IT" altLang="ko-KR" sz="2400" b="1" kern="0" dirty="0">
              <a:solidFill>
                <a:srgbClr val="B3071B"/>
              </a:solidFill>
              <a:latin typeface="Calibri" pitchFamily="34" charset="0"/>
              <a:ea typeface="Gulim" pitchFamily="34" charset="-127"/>
              <a:cs typeface="+mn-cs"/>
            </a:endParaRPr>
          </a:p>
        </p:txBody>
      </p:sp>
      <p:sp>
        <p:nvSpPr>
          <p:cNvPr id="78853" name="AutoShape 2" descr="Risultati immagini per teacher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88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540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sp>
        <p:nvSpPr>
          <p:cNvPr id="80899" name="CasellaDiTesto 9"/>
          <p:cNvSpPr txBox="1">
            <a:spLocks noChangeArrowheads="1"/>
          </p:cNvSpPr>
          <p:nvPr/>
        </p:nvSpPr>
        <p:spPr bwMode="auto">
          <a:xfrm>
            <a:off x="1159067" y="1340768"/>
            <a:ext cx="671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srgbClr val="006699"/>
                </a:solidFill>
                <a:latin typeface="Trebuchet MS" charset="0"/>
                <a:cs typeface="Arial" charset="0"/>
              </a:rPr>
              <a:t>Contacts</a:t>
            </a:r>
          </a:p>
        </p:txBody>
      </p:sp>
      <p:sp>
        <p:nvSpPr>
          <p:cNvPr id="80900" name="CasellaDiTesto 10"/>
          <p:cNvSpPr txBox="1">
            <a:spLocks noChangeArrowheads="1"/>
          </p:cNvSpPr>
          <p:nvPr/>
        </p:nvSpPr>
        <p:spPr bwMode="auto">
          <a:xfrm>
            <a:off x="179389" y="1861622"/>
            <a:ext cx="8409180" cy="517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charset="0"/>
              <a:buChar char="ü"/>
            </a:pPr>
            <a:r>
              <a:rPr lang="en-US" sz="2000" dirty="0">
                <a:solidFill>
                  <a:srgbClr val="006699"/>
                </a:solidFill>
                <a:latin typeface="Calibri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6699"/>
                </a:solidFill>
                <a:latin typeface="Calibri" charset="0"/>
                <a:cs typeface="Arial" charset="0"/>
              </a:rPr>
              <a:t>Director </a:t>
            </a:r>
          </a:p>
          <a:p>
            <a:pPr lvl="1" eaLnBrk="1" hangingPunct="1">
              <a:buClr>
                <a:srgbClr val="C00000"/>
              </a:buClr>
            </a:pPr>
            <a:r>
              <a:rPr lang="en-US" sz="2000" b="1" dirty="0">
                <a:solidFill>
                  <a:srgbClr val="006699"/>
                </a:solidFill>
                <a:latin typeface="Calibri" charset="0"/>
                <a:cs typeface="Arial" charset="0"/>
              </a:rPr>
              <a:t>	Prof. Paolo </a:t>
            </a:r>
            <a:r>
              <a:rPr lang="en-US" sz="2000" b="1" dirty="0" err="1">
                <a:solidFill>
                  <a:srgbClr val="006699"/>
                </a:solidFill>
                <a:latin typeface="Calibri" charset="0"/>
                <a:cs typeface="Arial" charset="0"/>
              </a:rPr>
              <a:t>Caliceti</a:t>
            </a:r>
            <a:r>
              <a:rPr lang="en-US" sz="2000" b="1" dirty="0">
                <a:solidFill>
                  <a:srgbClr val="006699"/>
                </a:solidFill>
                <a:latin typeface="Calibri" charset="0"/>
                <a:cs typeface="Arial" charset="0"/>
              </a:rPr>
              <a:t>	</a:t>
            </a:r>
            <a:r>
              <a:rPr lang="en-US" sz="2000" dirty="0">
                <a:solidFill>
                  <a:srgbClr val="006699"/>
                </a:solidFill>
                <a:latin typeface="Calibri" charset="0"/>
                <a:cs typeface="Arial" charset="0"/>
              </a:rPr>
              <a:t>email: </a:t>
            </a:r>
            <a:r>
              <a:rPr lang="en-US" sz="2000" dirty="0">
                <a:solidFill>
                  <a:srgbClr val="006699"/>
                </a:solidFill>
                <a:latin typeface="Calibri" charset="0"/>
                <a:cs typeface="Arial" charset="0"/>
                <a:hlinkClick r:id="rId4"/>
              </a:rPr>
              <a:t>paolo.caliceti@unipd.it</a:t>
            </a:r>
            <a:r>
              <a:rPr lang="en-US" sz="2000" dirty="0">
                <a:solidFill>
                  <a:srgbClr val="006699"/>
                </a:solidFill>
                <a:latin typeface="Calibri" charset="0"/>
                <a:cs typeface="Arial" charset="0"/>
              </a:rPr>
              <a:t>	</a:t>
            </a:r>
          </a:p>
          <a:p>
            <a:pPr eaLnBrk="1" hangingPunct="1">
              <a:buClr>
                <a:srgbClr val="C00000"/>
              </a:buClr>
            </a:pPr>
            <a:endParaRPr lang="en-GB" sz="1050" dirty="0" smtClean="0">
              <a:solidFill>
                <a:srgbClr val="006699"/>
              </a:solidFill>
              <a:latin typeface="Calibri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charset="0"/>
              <a:buChar char="ü"/>
            </a:pPr>
            <a:r>
              <a:rPr lang="en-GB" sz="1900" dirty="0" smtClean="0">
                <a:solidFill>
                  <a:srgbClr val="006699"/>
                </a:solidFill>
                <a:latin typeface="Calibri" charset="0"/>
                <a:cs typeface="Arial" charset="0"/>
              </a:rPr>
              <a:t>International </a:t>
            </a:r>
            <a:r>
              <a:rPr lang="en-GB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Relations </a:t>
            </a: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Advisor</a:t>
            </a:r>
          </a:p>
          <a:p>
            <a:pPr eaLnBrk="1" hangingPunct="1">
              <a:spcAft>
                <a:spcPts val="1800"/>
              </a:spcAft>
              <a:buClr>
                <a:srgbClr val="C00000"/>
              </a:buClr>
            </a:pP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	</a:t>
            </a:r>
            <a:r>
              <a:rPr lang="en-US" sz="1900" b="1" dirty="0">
                <a:solidFill>
                  <a:srgbClr val="006699"/>
                </a:solidFill>
                <a:latin typeface="Calibri" charset="0"/>
                <a:cs typeface="Arial" charset="0"/>
              </a:rPr>
              <a:t>Prof. Barbara </a:t>
            </a:r>
            <a:r>
              <a:rPr lang="en-US" sz="1900" b="1" dirty="0" err="1">
                <a:solidFill>
                  <a:srgbClr val="006699"/>
                </a:solidFill>
                <a:latin typeface="Calibri" charset="0"/>
                <a:cs typeface="Arial" charset="0"/>
              </a:rPr>
              <a:t>Gatto</a:t>
            </a:r>
            <a:r>
              <a:rPr lang="en-US" sz="1900" b="1" dirty="0">
                <a:solidFill>
                  <a:srgbClr val="006699"/>
                </a:solidFill>
                <a:latin typeface="Calibri" charset="0"/>
                <a:cs typeface="Arial" charset="0"/>
              </a:rPr>
              <a:t> 	</a:t>
            </a: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email: </a:t>
            </a: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  <a:hlinkClick r:id="rId4"/>
              </a:rPr>
              <a:t>barbara.gatto@unipd.it</a:t>
            </a:r>
            <a:endParaRPr lang="en-US" sz="1900" dirty="0">
              <a:solidFill>
                <a:srgbClr val="006699"/>
              </a:solidFill>
              <a:latin typeface="Calibri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charset="0"/>
              <a:buChar char="ü"/>
            </a:pPr>
            <a:r>
              <a:rPr lang="en-GB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Scientific Committee </a:t>
            </a: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Advisor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</a:pP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	</a:t>
            </a:r>
            <a:r>
              <a:rPr lang="en-US" sz="1900" b="1" dirty="0">
                <a:solidFill>
                  <a:srgbClr val="006699"/>
                </a:solidFill>
                <a:latin typeface="Calibri" charset="0"/>
                <a:cs typeface="Arial" charset="0"/>
              </a:rPr>
              <a:t>Prof. Vincenzo De </a:t>
            </a:r>
            <a:r>
              <a:rPr lang="en-US" sz="1900" b="1" dirty="0" err="1">
                <a:solidFill>
                  <a:srgbClr val="006699"/>
                </a:solidFill>
                <a:latin typeface="Calibri" charset="0"/>
                <a:cs typeface="Arial" charset="0"/>
              </a:rPr>
              <a:t>Filippis</a:t>
            </a: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	email: </a:t>
            </a: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  <a:hlinkClick r:id="rId5"/>
              </a:rPr>
              <a:t>vincenzo.defilippis@unipd.it</a:t>
            </a:r>
            <a:endParaRPr lang="en-US" sz="1900" dirty="0">
              <a:solidFill>
                <a:srgbClr val="006699"/>
              </a:solidFill>
              <a:latin typeface="Calibri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charset="0"/>
              <a:buChar char="ü"/>
            </a:pPr>
            <a:r>
              <a:rPr lang="en-GB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Technology Transfer </a:t>
            </a: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Advisor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</a:pP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	</a:t>
            </a:r>
            <a:r>
              <a:rPr lang="en-US" sz="1900" b="1" dirty="0">
                <a:solidFill>
                  <a:srgbClr val="006699"/>
                </a:solidFill>
                <a:latin typeface="Calibri" charset="0"/>
                <a:cs typeface="Arial" charset="0"/>
              </a:rPr>
              <a:t>Prof. Nicola </a:t>
            </a:r>
            <a:r>
              <a:rPr lang="en-US" sz="1900" b="1" dirty="0" err="1">
                <a:solidFill>
                  <a:srgbClr val="006699"/>
                </a:solidFill>
                <a:latin typeface="Calibri" charset="0"/>
                <a:cs typeface="Arial" charset="0"/>
              </a:rPr>
              <a:t>Ferri</a:t>
            </a: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		email: </a:t>
            </a: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  <a:hlinkClick r:id="rId5"/>
              </a:rPr>
              <a:t>nicola.ferri@unipd.it</a:t>
            </a:r>
            <a:endParaRPr lang="en-US" sz="1900" dirty="0">
              <a:solidFill>
                <a:srgbClr val="006699"/>
              </a:solidFill>
              <a:latin typeface="Calibri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Wingdings" charset="0"/>
              <a:buChar char="ü"/>
            </a:pP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Scientific Officer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</a:pP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	</a:t>
            </a:r>
            <a:r>
              <a:rPr lang="en-US" sz="1900" b="1" dirty="0" err="1">
                <a:solidFill>
                  <a:srgbClr val="006699"/>
                </a:solidFill>
                <a:latin typeface="Calibri" charset="0"/>
                <a:cs typeface="Arial" charset="0"/>
              </a:rPr>
              <a:t>Dott</a:t>
            </a:r>
            <a:r>
              <a:rPr lang="en-US" sz="1900" b="1" dirty="0">
                <a:solidFill>
                  <a:srgbClr val="006699"/>
                </a:solidFill>
                <a:latin typeface="Calibri" charset="0"/>
                <a:cs typeface="Arial" charset="0"/>
              </a:rPr>
              <a:t>. </a:t>
            </a:r>
            <a:r>
              <a:rPr lang="en-US" sz="1900" b="1" dirty="0" err="1">
                <a:solidFill>
                  <a:srgbClr val="006699"/>
                </a:solidFill>
                <a:latin typeface="Calibri" charset="0"/>
                <a:cs typeface="Arial" charset="0"/>
              </a:rPr>
              <a:t>Maddalena</a:t>
            </a:r>
            <a:r>
              <a:rPr lang="en-US" sz="1900" b="1" dirty="0">
                <a:solidFill>
                  <a:srgbClr val="006699"/>
                </a:solidFill>
                <a:latin typeface="Calibri" charset="0"/>
                <a:cs typeface="Arial" charset="0"/>
              </a:rPr>
              <a:t> </a:t>
            </a:r>
            <a:r>
              <a:rPr lang="en-US" sz="1900" b="1" dirty="0" err="1" smtClean="0">
                <a:solidFill>
                  <a:srgbClr val="006699"/>
                </a:solidFill>
                <a:latin typeface="Calibri" charset="0"/>
                <a:cs typeface="Arial" charset="0"/>
              </a:rPr>
              <a:t>Murari</a:t>
            </a:r>
            <a:r>
              <a:rPr lang="en-US" sz="1900" b="1" dirty="0">
                <a:solidFill>
                  <a:srgbClr val="006699"/>
                </a:solidFill>
                <a:latin typeface="Calibri" charset="0"/>
                <a:cs typeface="Arial" charset="0"/>
              </a:rPr>
              <a:t>	</a:t>
            </a:r>
            <a:r>
              <a:rPr lang="en-US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email: </a:t>
            </a:r>
            <a:r>
              <a:rPr lang="en-US" sz="1900" dirty="0" smtClean="0">
                <a:solidFill>
                  <a:srgbClr val="006699"/>
                </a:solidFill>
                <a:latin typeface="Calibri" charset="0"/>
                <a:cs typeface="Arial" charset="0"/>
                <a:hlinkClick r:id="rId6"/>
              </a:rPr>
              <a:t>maddalena.murari@unipd.it</a:t>
            </a:r>
            <a:endParaRPr lang="en-US" sz="1900" dirty="0" smtClean="0">
              <a:solidFill>
                <a:srgbClr val="006699"/>
              </a:solidFill>
              <a:latin typeface="Calibri" charset="0"/>
              <a:cs typeface="Arial" charset="0"/>
            </a:endParaRPr>
          </a:p>
          <a:p>
            <a:pPr marL="342900" indent="-342900"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1900" dirty="0" err="1" smtClean="0">
                <a:solidFill>
                  <a:srgbClr val="006699"/>
                </a:solidFill>
                <a:latin typeface="Calibri" charset="0"/>
                <a:cs typeface="Arial" charset="0"/>
              </a:rPr>
              <a:t>Student</a:t>
            </a:r>
            <a:r>
              <a:rPr lang="it-IT" sz="1900" dirty="0" smtClean="0">
                <a:solidFill>
                  <a:srgbClr val="006699"/>
                </a:solidFill>
                <a:latin typeface="Calibri" charset="0"/>
                <a:cs typeface="Arial" charset="0"/>
              </a:rPr>
              <a:t> Office</a:t>
            </a:r>
            <a:endParaRPr lang="it-IT" sz="1900" dirty="0" smtClean="0">
              <a:solidFill>
                <a:srgbClr val="006699"/>
              </a:solidFill>
              <a:latin typeface="Calibri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C00000"/>
              </a:buClr>
            </a:pPr>
            <a:r>
              <a:rPr lang="it-IT" sz="1900" dirty="0">
                <a:solidFill>
                  <a:srgbClr val="006699"/>
                </a:solidFill>
                <a:latin typeface="Calibri" charset="0"/>
                <a:cs typeface="Arial" charset="0"/>
              </a:rPr>
              <a:t>	</a:t>
            </a:r>
            <a:r>
              <a:rPr lang="it-IT" sz="1900" b="1" dirty="0" smtClean="0">
                <a:solidFill>
                  <a:srgbClr val="006699"/>
                </a:solidFill>
                <a:latin typeface="Calibri" charset="0"/>
                <a:cs typeface="Arial" charset="0"/>
              </a:rPr>
              <a:t>Dott. Claudia Veronese</a:t>
            </a:r>
            <a:r>
              <a:rPr lang="it-IT" sz="1900" dirty="0" smtClean="0">
                <a:solidFill>
                  <a:srgbClr val="006699"/>
                </a:solidFill>
                <a:latin typeface="Calibri" charset="0"/>
                <a:cs typeface="Arial" charset="0"/>
              </a:rPr>
              <a:t>	email: </a:t>
            </a:r>
            <a:r>
              <a:rPr lang="it-IT" sz="1900" u="sng" dirty="0" smtClean="0">
                <a:solidFill>
                  <a:srgbClr val="006699"/>
                </a:solidFill>
                <a:latin typeface="Calibri" charset="0"/>
                <a:cs typeface="Arial" charset="0"/>
                <a:hlinkClick r:id="rId7"/>
              </a:rPr>
              <a:t>claudia.veronese@unipd.it</a:t>
            </a:r>
            <a:endParaRPr lang="it-IT" sz="1900" u="sng" dirty="0" smtClean="0">
              <a:solidFill>
                <a:srgbClr val="006699"/>
              </a:solidFill>
              <a:latin typeface="Calibri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C00000"/>
              </a:buClr>
            </a:pPr>
            <a:endParaRPr lang="en-US" sz="2000" dirty="0">
              <a:solidFill>
                <a:srgbClr val="006699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3000375"/>
            <a:ext cx="8135937" cy="31432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>
                <a:solidFill>
                  <a:srgbClr val="003366"/>
                </a:solidFill>
                <a:latin typeface="Calibri" charset="0"/>
              </a:rPr>
              <a:t>Agricultural Sciences and Veterinary Medicine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>
                <a:solidFill>
                  <a:srgbClr val="003366"/>
                </a:solidFill>
                <a:latin typeface="Calibri" charset="0"/>
              </a:rPr>
              <a:t>School of Economics and Political Sciences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>
                <a:solidFill>
                  <a:srgbClr val="003366"/>
                </a:solidFill>
                <a:latin typeface="Calibri" charset="0"/>
              </a:rPr>
              <a:t>Law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>
                <a:solidFill>
                  <a:srgbClr val="003366"/>
                </a:solidFill>
                <a:latin typeface="Calibri" charset="0"/>
              </a:rPr>
              <a:t>Engineering</a:t>
            </a:r>
            <a:endParaRPr lang="en-US" sz="2400">
              <a:latin typeface="Calibri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b="1">
                <a:solidFill>
                  <a:srgbClr val="B3071B"/>
                </a:solidFill>
                <a:latin typeface="Calibri" charset="0"/>
              </a:rPr>
              <a:t>Medicine </a:t>
            </a:r>
            <a:r>
              <a:rPr lang="en-US" sz="2400">
                <a:solidFill>
                  <a:srgbClr val="B3071B"/>
                </a:solidFill>
                <a:latin typeface="Calibri" charset="0"/>
              </a:rPr>
              <a:t>(including Pharmacy related courses)</a:t>
            </a:r>
            <a:endParaRPr lang="en-US" sz="2400">
              <a:latin typeface="Calibri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>
                <a:solidFill>
                  <a:srgbClr val="003366"/>
                </a:solidFill>
                <a:latin typeface="Calibri" charset="0"/>
              </a:rPr>
              <a:t>Psychology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>
                <a:solidFill>
                  <a:srgbClr val="003366"/>
                </a:solidFill>
                <a:latin typeface="Calibri" charset="0"/>
              </a:rPr>
              <a:t>Sciences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>
                <a:solidFill>
                  <a:srgbClr val="003366"/>
                </a:solidFill>
                <a:latin typeface="Calibri" charset="0"/>
              </a:rPr>
              <a:t>Human and Social Sciences and Cultural Heritage</a:t>
            </a:r>
          </a:p>
        </p:txBody>
      </p:sp>
      <p:pic>
        <p:nvPicPr>
          <p:cNvPr id="31746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84978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b="1">
                <a:solidFill>
                  <a:srgbClr val="B3071B"/>
                </a:solidFill>
                <a:latin typeface="Calibri" charset="0"/>
                <a:cs typeface="Arial" charset="0"/>
              </a:rPr>
              <a:t>Since 2012 </a:t>
            </a:r>
          </a:p>
          <a:p>
            <a:pPr algn="ctr" eaLnBrk="1" hangingPunct="1"/>
            <a:r>
              <a:rPr lang="it-IT" sz="3200" b="1">
                <a:solidFill>
                  <a:srgbClr val="B3071B"/>
                </a:solidFill>
                <a:latin typeface="Calibri" charset="0"/>
                <a:cs typeface="Arial" charset="0"/>
              </a:rPr>
              <a:t>8 </a:t>
            </a:r>
            <a:r>
              <a:rPr lang="it-IT" sz="2400" b="1">
                <a:solidFill>
                  <a:srgbClr val="B3071B"/>
                </a:solidFill>
                <a:latin typeface="Calibri" charset="0"/>
                <a:cs typeface="Arial" charset="0"/>
              </a:rPr>
              <a:t>SCHOOLS </a:t>
            </a:r>
            <a:r>
              <a:rPr lang="it-IT" sz="2400">
                <a:solidFill>
                  <a:srgbClr val="B3071B"/>
                </a:solidFill>
                <a:latin typeface="Calibri" charset="0"/>
                <a:cs typeface="Arial" charset="0"/>
              </a:rPr>
              <a:t>coordinate </a:t>
            </a:r>
            <a:r>
              <a:rPr lang="it-IT" sz="2400" b="1">
                <a:solidFill>
                  <a:srgbClr val="B3071B"/>
                </a:solidFill>
                <a:latin typeface="Calibri" charset="0"/>
                <a:cs typeface="Arial" charset="0"/>
              </a:rPr>
              <a:t>Academic</a:t>
            </a:r>
            <a:r>
              <a:rPr lang="it-IT" sz="2400">
                <a:solidFill>
                  <a:srgbClr val="B3071B"/>
                </a:solidFill>
                <a:latin typeface="Calibri" charset="0"/>
                <a:cs typeface="Arial" charset="0"/>
              </a:rPr>
              <a:t> </a:t>
            </a:r>
            <a:r>
              <a:rPr lang="it-IT" sz="2400" b="1">
                <a:solidFill>
                  <a:srgbClr val="B3071B"/>
                </a:solidFill>
                <a:latin typeface="Calibri" charset="0"/>
                <a:cs typeface="Arial" charset="0"/>
              </a:rPr>
              <a:t>Education</a:t>
            </a:r>
          </a:p>
        </p:txBody>
      </p:sp>
      <p:pic>
        <p:nvPicPr>
          <p:cNvPr id="31748" name="Immagine 4" descr="graduation-ha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8308" r="13464" b="11089"/>
          <a:stretch>
            <a:fillRect/>
          </a:stretch>
        </p:blipFill>
        <p:spPr bwMode="auto">
          <a:xfrm>
            <a:off x="7072313" y="2643188"/>
            <a:ext cx="1943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79413" y="1495425"/>
            <a:ext cx="8385175" cy="3662363"/>
          </a:xfrm>
        </p:spPr>
        <p:txBody>
          <a:bodyPr anchor="ctr">
            <a:spAutoFit/>
          </a:bodyPr>
          <a:lstStyle/>
          <a:p>
            <a:pPr marL="0" indent="0">
              <a:buFontTx/>
              <a:buNone/>
            </a:pPr>
            <a:r>
              <a:rPr lang="en-US" sz="2000">
                <a:solidFill>
                  <a:srgbClr val="003366"/>
                </a:solidFill>
                <a:latin typeface="Calibri" charset="0"/>
              </a:rPr>
              <a:t>… in the School of Medicine</a:t>
            </a:r>
          </a:p>
          <a:p>
            <a:pPr marL="0" indent="0">
              <a:buFontTx/>
              <a:buNone/>
            </a:pPr>
            <a:endParaRPr lang="en-US" sz="2000">
              <a:latin typeface="Calibri" charset="0"/>
            </a:endParaRPr>
          </a:p>
          <a:p>
            <a:pPr marL="0" indent="0" algn="ctr">
              <a:buFontTx/>
              <a:buNone/>
            </a:pPr>
            <a:r>
              <a:rPr lang="en-US" sz="2000">
                <a:solidFill>
                  <a:srgbClr val="B3071B"/>
                </a:solidFill>
                <a:latin typeface="Calibri" charset="0"/>
              </a:rPr>
              <a:t>The Department of Pharmaceutical and Pharmacological Sciences (DPPS)  </a:t>
            </a:r>
            <a:r>
              <a:rPr lang="en-US" sz="2000" b="1">
                <a:solidFill>
                  <a:srgbClr val="B3071B"/>
                </a:solidFill>
                <a:latin typeface="Calibri" charset="0"/>
              </a:rPr>
              <a:t>manages education in the disciplines related to Pharmacy and Pharmacology</a:t>
            </a:r>
            <a:endParaRPr lang="en-US" sz="2000">
              <a:latin typeface="Calibri" charset="0"/>
            </a:endParaRPr>
          </a:p>
          <a:p>
            <a:pPr marL="0" indent="0">
              <a:buFontTx/>
              <a:buNone/>
            </a:pPr>
            <a:endParaRPr lang="en-US" sz="2000">
              <a:latin typeface="Calibri" charset="0"/>
            </a:endParaRPr>
          </a:p>
          <a:p>
            <a:pPr marL="0" indent="0">
              <a:buFontTx/>
              <a:buNone/>
            </a:pPr>
            <a:endParaRPr lang="en-US" sz="2000" b="1">
              <a:latin typeface="Calibri" charset="0"/>
            </a:endParaRPr>
          </a:p>
          <a:p>
            <a:pPr marL="0" indent="0">
              <a:buFontTx/>
              <a:buNone/>
            </a:pPr>
            <a:endParaRPr lang="en-US" sz="2000" b="1">
              <a:latin typeface="Calibri" charset="0"/>
            </a:endParaRPr>
          </a:p>
          <a:p>
            <a:pPr marL="0" indent="0">
              <a:buFontTx/>
              <a:buNone/>
            </a:pPr>
            <a:endParaRPr lang="en-US" sz="2000" b="1">
              <a:latin typeface="Calibri" charset="0"/>
            </a:endParaRPr>
          </a:p>
          <a:p>
            <a:pPr marL="0" indent="0">
              <a:buFontTx/>
              <a:buNone/>
            </a:pPr>
            <a:endParaRPr lang="en-US" sz="2000" b="1">
              <a:latin typeface="Calibri" charset="0"/>
            </a:endParaRPr>
          </a:p>
          <a:p>
            <a:pPr marL="0" indent="0">
              <a:buFontTx/>
              <a:buNone/>
            </a:pPr>
            <a:endParaRPr lang="en-US" sz="2000" b="1">
              <a:latin typeface="Calibri" charset="0"/>
            </a:endParaRPr>
          </a:p>
        </p:txBody>
      </p:sp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4643438" y="615950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33795" name="Immagine 6" descr="dsfarm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57563"/>
            <a:ext cx="4692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SigilloLogoLAST_WhiteO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1813"/>
            <a:ext cx="23574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962025" y="5437188"/>
            <a:ext cx="75707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000" kern="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DPPS  staff counts </a:t>
            </a:r>
            <a:r>
              <a:rPr lang="en-US" sz="2000" i="1" kern="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53 lecturers/professors</a:t>
            </a:r>
            <a:r>
              <a:rPr lang="en-US" sz="2000" kern="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, over </a:t>
            </a:r>
            <a:r>
              <a:rPr lang="en-US" sz="2000" i="1" kern="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14 technicians,  15 </a:t>
            </a:r>
            <a:r>
              <a:rPr lang="en-US" sz="2000" i="1" kern="0" dirty="0" err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administratives</a:t>
            </a:r>
            <a:r>
              <a:rPr lang="en-US" sz="2000" i="1" kern="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, 4 general services </a:t>
            </a:r>
            <a:r>
              <a:rPr lang="en-US" sz="2000" kern="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and about </a:t>
            </a:r>
            <a:r>
              <a:rPr lang="en-US" sz="2000" i="1" kern="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100 young researchers under training</a:t>
            </a:r>
            <a:r>
              <a:rPr lang="en-US" sz="2000" kern="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, including PhD students and post-doctoral fellows.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solidFill>
            <a:srgbClr val="B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500563" y="0"/>
            <a:ext cx="46434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it-IT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4643438" y="357188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35844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863"/>
            <a:ext cx="20351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3048000" y="3246438"/>
          <a:ext cx="3048000" cy="365188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365125">
                <a:tc>
                  <a:txBody>
                    <a:bodyPr/>
                    <a:lstStyle/>
                    <a:p>
                      <a:pPr algn="l"/>
                      <a:endParaRPr lang="it-IT" sz="1800" dirty="0"/>
                    </a:p>
                  </a:txBody>
                  <a:tcPr marT="45434" marB="45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7562" r="22328" b="7471"/>
          <a:stretch>
            <a:fillRect/>
          </a:stretch>
        </p:blipFill>
        <p:spPr bwMode="auto">
          <a:xfrm>
            <a:off x="0" y="1268413"/>
            <a:ext cx="90392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" descr="edificio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24175"/>
            <a:ext cx="1008062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6" descr="http://www.dsfarm.unipd.it/sites/dsfarm.unipd.it/files/edificiocper-web_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8925">
            <a:off x="5792788" y="5167313"/>
            <a:ext cx="1150937" cy="5762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4" descr="http://www.dsfarm.unipd.it/sites/dsfarm.unipd.it/files/edificiobper-we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65625"/>
            <a:ext cx="1101725" cy="5508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solidFill>
            <a:srgbClr val="B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500563" y="0"/>
            <a:ext cx="46434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it-IT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4643438" y="357188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3789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863"/>
            <a:ext cx="20351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3048000" y="3246438"/>
          <a:ext cx="3048000" cy="365188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365125">
                <a:tc>
                  <a:txBody>
                    <a:bodyPr/>
                    <a:lstStyle/>
                    <a:p>
                      <a:pPr algn="l"/>
                      <a:endParaRPr lang="it-IT" sz="1800" dirty="0"/>
                    </a:p>
                  </a:txBody>
                  <a:tcPr marT="45434" marB="45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827584" y="1340768"/>
            <a:ext cx="7632848" cy="4616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Governance</a:t>
            </a:r>
          </a:p>
          <a:p>
            <a:pPr algn="ctr">
              <a:defRPr/>
            </a:pPr>
            <a:endParaRPr lang="en-US" sz="1800" b="1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>
              <a:defRPr/>
            </a:pPr>
            <a:endParaRPr lang="en-US" sz="1800" b="1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Director and Vice-Director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006600" lvl="4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Departmental Council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3378200" lvl="7" indent="-177800" defTabSz="9144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Resource and development Committee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3378200" lvl="7" indent="-177800" defTabSz="9144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Scientific Committee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3378200" lvl="7" indent="-177800" defTabSz="9144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Internationalization Committee</a:t>
            </a:r>
          </a:p>
          <a:p>
            <a:pPr marL="3378200" lvl="7" indent="-177800" defTabSz="9144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3378200" lvl="7" indent="-177800" defTabSz="9144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Educational Committee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3378200" lvl="7" indent="-177800" defTabSz="9144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Service and Logistics Committee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solidFill>
            <a:srgbClr val="B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500563" y="0"/>
            <a:ext cx="46434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it-IT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4643438" y="357188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39940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863"/>
            <a:ext cx="20351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3048000" y="3246438"/>
          <a:ext cx="3048000" cy="365188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365125">
                <a:tc>
                  <a:txBody>
                    <a:bodyPr/>
                    <a:lstStyle/>
                    <a:p>
                      <a:pPr algn="l"/>
                      <a:endParaRPr lang="it-IT" sz="1800" dirty="0"/>
                    </a:p>
                  </a:txBody>
                  <a:tcPr marT="45434" marB="45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9943" name="Picture 2" descr="edifici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6004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4" descr="http://www.dsfarm.unipd.it/sites/dsfarm.unipd.it/files/edificiobper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16263"/>
            <a:ext cx="3600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6" descr="http://www.dsfarm.unipd.it/sites/dsfarm.unipd.it/files/edificiocper-web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3600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4572000" y="1049338"/>
            <a:ext cx="41036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DPPS Building A 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(Via </a:t>
            </a:r>
            <a:r>
              <a:rPr lang="en-US" sz="1800" b="1" dirty="0" err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Marzolo</a:t>
            </a:r>
            <a:r>
              <a:rPr lang="en-US" sz="1800" b="1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n.5)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6 Teaching classrooms 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5 Teaching laboratories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Lecturer offices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Research laboratories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Student study rooms 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Library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4572000" y="2997200"/>
            <a:ext cx="42481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DPPS Building B 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(Via </a:t>
            </a:r>
            <a:r>
              <a:rPr lang="en-US" sz="1800" b="1" dirty="0" err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Loredan</a:t>
            </a:r>
            <a:r>
              <a:rPr lang="en-US" sz="1800" b="1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n.16)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1 big Teaching classroom 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Lecturer offices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Research laboratories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Small meeting rooms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IT room</a:t>
            </a:r>
          </a:p>
          <a:p>
            <a:pPr marL="177800" indent="-177800"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948" name="CasellaDiTesto 28"/>
          <p:cNvSpPr txBox="1">
            <a:spLocks noChangeArrowheads="1"/>
          </p:cNvSpPr>
          <p:nvPr/>
        </p:nvSpPr>
        <p:spPr bwMode="auto">
          <a:xfrm>
            <a:off x="4572000" y="4916488"/>
            <a:ext cx="410368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3366"/>
                </a:solidFill>
                <a:latin typeface="Calibri" charset="0"/>
                <a:cs typeface="Arial" charset="0"/>
              </a:rPr>
              <a:t>DPPS Building C – Pharmacology</a:t>
            </a:r>
          </a:p>
          <a:p>
            <a:pPr algn="ctr" eaLnBrk="1" hangingPunct="1"/>
            <a:r>
              <a:rPr lang="en-US" sz="1800" b="1">
                <a:solidFill>
                  <a:srgbClr val="003366"/>
                </a:solidFill>
                <a:latin typeface="Calibri" charset="0"/>
                <a:cs typeface="Arial" charset="0"/>
              </a:rPr>
              <a:t>(Largo Meneghetti n.2) </a:t>
            </a:r>
          </a:p>
          <a:p>
            <a:pPr eaLnBrk="1" hangingPunct="1">
              <a:buClr>
                <a:srgbClr val="C00000"/>
              </a:buClr>
              <a:buSzPct val="90000"/>
              <a:buFont typeface="Wingdings" charset="0"/>
              <a:buChar char="§"/>
            </a:pPr>
            <a:r>
              <a:rPr lang="en-US" sz="1600">
                <a:solidFill>
                  <a:srgbClr val="003366"/>
                </a:solidFill>
                <a:latin typeface="Calibri" charset="0"/>
                <a:cs typeface="Arial" charset="0"/>
              </a:rPr>
              <a:t> 3 Teaching classrooms</a:t>
            </a:r>
          </a:p>
          <a:p>
            <a:pPr eaLnBrk="1" hangingPunct="1">
              <a:buClr>
                <a:srgbClr val="C00000"/>
              </a:buClr>
              <a:buSzPct val="90000"/>
              <a:buFont typeface="Wingdings" charset="0"/>
              <a:buChar char="§"/>
            </a:pPr>
            <a:r>
              <a:rPr lang="en-US" sz="1600">
                <a:solidFill>
                  <a:srgbClr val="003366"/>
                </a:solidFill>
                <a:latin typeface="Calibri" charset="0"/>
                <a:cs typeface="Arial" charset="0"/>
              </a:rPr>
              <a:t> Lecturer offices</a:t>
            </a:r>
          </a:p>
          <a:p>
            <a:pPr eaLnBrk="1" hangingPunct="1">
              <a:buClr>
                <a:srgbClr val="C00000"/>
              </a:buClr>
              <a:buSzPct val="90000"/>
              <a:buFont typeface="Wingdings" charset="0"/>
              <a:buChar char="§"/>
            </a:pPr>
            <a:r>
              <a:rPr lang="en-US" sz="1600">
                <a:solidFill>
                  <a:srgbClr val="003366"/>
                </a:solidFill>
                <a:latin typeface="Calibri" charset="0"/>
                <a:cs typeface="Arial" charset="0"/>
              </a:rPr>
              <a:t> Research laboratories</a:t>
            </a:r>
          </a:p>
          <a:p>
            <a:pPr eaLnBrk="1" hangingPunct="1">
              <a:buClr>
                <a:srgbClr val="C00000"/>
              </a:buClr>
              <a:buSzPct val="90000"/>
              <a:buFont typeface="Wingdings" charset="0"/>
              <a:buChar char="§"/>
            </a:pPr>
            <a:r>
              <a:rPr lang="en-US" sz="1600">
                <a:solidFill>
                  <a:srgbClr val="003366"/>
                </a:solidFill>
                <a:latin typeface="Calibri" charset="0"/>
                <a:cs typeface="Arial" charset="0"/>
              </a:rPr>
              <a:t> IT room</a:t>
            </a:r>
          </a:p>
          <a:p>
            <a:pPr eaLnBrk="1" hangingPunct="1">
              <a:buClr>
                <a:srgbClr val="C00000"/>
              </a:buClr>
              <a:buSzPct val="90000"/>
              <a:buFont typeface="Wingdings" charset="0"/>
              <a:buChar char="§"/>
            </a:pPr>
            <a:r>
              <a:rPr lang="en-US" sz="1600">
                <a:solidFill>
                  <a:srgbClr val="003366"/>
                </a:solidFill>
                <a:latin typeface="Calibri" charset="0"/>
                <a:cs typeface="Arial" charset="0"/>
              </a:rPr>
              <a:t>Library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CasellaDiTesto 6"/>
          <p:cNvSpPr txBox="1">
            <a:spLocks noChangeArrowheads="1"/>
          </p:cNvSpPr>
          <p:nvPr/>
        </p:nvSpPr>
        <p:spPr bwMode="auto">
          <a:xfrm>
            <a:off x="1223963" y="594995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600" b="1">
                <a:solidFill>
                  <a:srgbClr val="003366"/>
                </a:solidFill>
                <a:cs typeface="Arial" charset="0"/>
              </a:rPr>
              <a:t>http://www.dsfarm.unipd.it/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t="15753" r="15042" b="18501"/>
          <a:stretch>
            <a:fillRect/>
          </a:stretch>
        </p:blipFill>
        <p:spPr bwMode="auto">
          <a:xfrm>
            <a:off x="0" y="0"/>
            <a:ext cx="921702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solidFill>
            <a:srgbClr val="B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500563" y="0"/>
            <a:ext cx="46434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it-IT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44035" name="Group 2"/>
          <p:cNvGrpSpPr>
            <a:grpSpLocks/>
          </p:cNvGrpSpPr>
          <p:nvPr/>
        </p:nvGrpSpPr>
        <p:grpSpPr bwMode="auto">
          <a:xfrm>
            <a:off x="4354513" y="1412875"/>
            <a:ext cx="3097212" cy="2879725"/>
            <a:chOff x="4894" y="815"/>
            <a:chExt cx="880" cy="939"/>
          </a:xfrm>
        </p:grpSpPr>
        <p:pic>
          <p:nvPicPr>
            <p:cNvPr id="23573" name="Picture 3" descr="panoramic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815"/>
              <a:ext cx="880" cy="939"/>
            </a:xfrm>
            <a:prstGeom prst="rect">
              <a:avLst/>
            </a:prstGeom>
            <a:noFill/>
            <a:ln w="9525">
              <a:solidFill>
                <a:srgbClr val="B00000"/>
              </a:solidFill>
              <a:miter lim="800000"/>
              <a:headEnd/>
              <a:tailEnd/>
            </a:ln>
            <a:effectLst>
              <a:outerShdw blurRad="63500" dist="46662" dir="3284183" algn="ctr" rotWithShape="0">
                <a:srgbClr val="92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53" name="Text Box 4"/>
            <p:cNvSpPr txBox="1">
              <a:spLocks noChangeArrowheads="1"/>
            </p:cNvSpPr>
            <p:nvPr/>
          </p:nvSpPr>
          <p:spPr bwMode="auto">
            <a:xfrm>
              <a:off x="4931" y="900"/>
              <a:ext cx="5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1600">
                  <a:solidFill>
                    <a:schemeClr val="bg1"/>
                  </a:solidFill>
                  <a:latin typeface="Comic Sans MS" charset="0"/>
                  <a:cs typeface="Arial" charset="0"/>
                </a:rPr>
                <a:t>Ancient (1545)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 sz="1600">
                  <a:solidFill>
                    <a:schemeClr val="bg1"/>
                  </a:solidFill>
                  <a:latin typeface="Comic Sans MS" charset="0"/>
                  <a:cs typeface="Arial" charset="0"/>
                </a:rPr>
                <a:t>Botanical Garden</a:t>
              </a:r>
            </a:p>
          </p:txBody>
        </p:sp>
      </p:grpSp>
      <p:grpSp>
        <p:nvGrpSpPr>
          <p:cNvPr id="44036" name="Group 10"/>
          <p:cNvGrpSpPr>
            <a:grpSpLocks/>
          </p:cNvGrpSpPr>
          <p:nvPr/>
        </p:nvGrpSpPr>
        <p:grpSpPr bwMode="auto">
          <a:xfrm>
            <a:off x="7524750" y="3357563"/>
            <a:ext cx="1223963" cy="1008062"/>
            <a:chOff x="4050" y="1839"/>
            <a:chExt cx="1534" cy="1150"/>
          </a:xfrm>
        </p:grpSpPr>
        <p:pic>
          <p:nvPicPr>
            <p:cNvPr id="23571" name="Picture 11" descr="Aula1-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" y="1839"/>
              <a:ext cx="1534" cy="1150"/>
            </a:xfrm>
            <a:prstGeom prst="rect">
              <a:avLst/>
            </a:prstGeom>
            <a:noFill/>
            <a:ln w="9525">
              <a:solidFill>
                <a:srgbClr val="B00000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92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51" name="Text Box 12"/>
            <p:cNvSpPr txBox="1">
              <a:spLocks noChangeArrowheads="1"/>
            </p:cNvSpPr>
            <p:nvPr/>
          </p:nvSpPr>
          <p:spPr bwMode="auto">
            <a:xfrm>
              <a:off x="4506" y="1852"/>
              <a:ext cx="105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1600">
                  <a:solidFill>
                    <a:schemeClr val="bg1"/>
                  </a:solidFill>
                  <a:latin typeface="Comic Sans MS" charset="0"/>
                  <a:cs typeface="Arial" charset="0"/>
                </a:rPr>
                <a:t>Class room</a:t>
              </a:r>
            </a:p>
          </p:txBody>
        </p:sp>
      </p:grpSp>
      <p:grpSp>
        <p:nvGrpSpPr>
          <p:cNvPr id="44037" name="Group 13"/>
          <p:cNvGrpSpPr>
            <a:grpSpLocks/>
          </p:cNvGrpSpPr>
          <p:nvPr/>
        </p:nvGrpSpPr>
        <p:grpSpPr bwMode="auto">
          <a:xfrm>
            <a:off x="250825" y="1484313"/>
            <a:ext cx="3816350" cy="2160587"/>
            <a:chOff x="0" y="2759"/>
            <a:chExt cx="1712" cy="1156"/>
          </a:xfrm>
        </p:grpSpPr>
        <p:pic>
          <p:nvPicPr>
            <p:cNvPr id="23569" name="Picture 14" descr="lab-5c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64"/>
              <a:ext cx="1697" cy="1151"/>
            </a:xfrm>
            <a:prstGeom prst="rect">
              <a:avLst/>
            </a:prstGeom>
            <a:noFill/>
            <a:ln w="9525">
              <a:solidFill>
                <a:srgbClr val="B00000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92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9" name="Text Box 15"/>
            <p:cNvSpPr txBox="1">
              <a:spLocks noChangeArrowheads="1"/>
            </p:cNvSpPr>
            <p:nvPr/>
          </p:nvSpPr>
          <p:spPr bwMode="auto">
            <a:xfrm>
              <a:off x="385" y="2759"/>
              <a:ext cx="132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1600">
                  <a:solidFill>
                    <a:schemeClr val="bg1"/>
                  </a:solidFill>
                  <a:latin typeface="Comic Sans MS" charset="0"/>
                  <a:cs typeface="Arial" charset="0"/>
                </a:rPr>
                <a:t>Educational Laboratories</a:t>
              </a:r>
            </a:p>
          </p:txBody>
        </p:sp>
      </p:grpSp>
      <p:grpSp>
        <p:nvGrpSpPr>
          <p:cNvPr id="44038" name="Group 19"/>
          <p:cNvGrpSpPr>
            <a:grpSpLocks/>
          </p:cNvGrpSpPr>
          <p:nvPr/>
        </p:nvGrpSpPr>
        <p:grpSpPr bwMode="auto">
          <a:xfrm>
            <a:off x="2916238" y="4581525"/>
            <a:ext cx="3171825" cy="2073275"/>
            <a:chOff x="1440" y="3169"/>
            <a:chExt cx="1319" cy="1018"/>
          </a:xfrm>
        </p:grpSpPr>
        <p:pic>
          <p:nvPicPr>
            <p:cNvPr id="23567" name="Picture 20" descr="bibliotec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169"/>
              <a:ext cx="1319" cy="1018"/>
            </a:xfrm>
            <a:prstGeom prst="rect">
              <a:avLst/>
            </a:prstGeom>
            <a:noFill/>
            <a:ln w="9525">
              <a:solidFill>
                <a:srgbClr val="B00000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92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7" name="Text Box 21"/>
            <p:cNvSpPr txBox="1">
              <a:spLocks noChangeArrowheads="1"/>
            </p:cNvSpPr>
            <p:nvPr/>
          </p:nvSpPr>
          <p:spPr bwMode="auto">
            <a:xfrm>
              <a:off x="1473" y="3983"/>
              <a:ext cx="7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1600">
                  <a:solidFill>
                    <a:schemeClr val="bg1"/>
                  </a:solidFill>
                  <a:latin typeface="Comic Sans MS" charset="0"/>
                  <a:cs typeface="Arial" charset="0"/>
                </a:rPr>
                <a:t>Library</a:t>
              </a:r>
            </a:p>
          </p:txBody>
        </p:sp>
      </p:grpSp>
      <p:grpSp>
        <p:nvGrpSpPr>
          <p:cNvPr id="44039" name="Group 16"/>
          <p:cNvGrpSpPr>
            <a:grpSpLocks/>
          </p:cNvGrpSpPr>
          <p:nvPr/>
        </p:nvGrpSpPr>
        <p:grpSpPr bwMode="auto">
          <a:xfrm>
            <a:off x="6156325" y="4581525"/>
            <a:ext cx="2774950" cy="1984375"/>
            <a:chOff x="2623" y="2877"/>
            <a:chExt cx="1748" cy="1250"/>
          </a:xfrm>
        </p:grpSpPr>
        <p:pic>
          <p:nvPicPr>
            <p:cNvPr id="23565" name="Picture 17" descr="aid-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" y="2877"/>
              <a:ext cx="1682" cy="1250"/>
            </a:xfrm>
            <a:prstGeom prst="rect">
              <a:avLst/>
            </a:prstGeom>
            <a:noFill/>
            <a:ln w="9525">
              <a:solidFill>
                <a:srgbClr val="B00000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92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5" name="Text Box 18"/>
            <p:cNvSpPr txBox="1">
              <a:spLocks noChangeArrowheads="1"/>
            </p:cNvSpPr>
            <p:nvPr/>
          </p:nvSpPr>
          <p:spPr bwMode="auto">
            <a:xfrm>
              <a:off x="3220" y="2888"/>
              <a:ext cx="11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1600">
                  <a:solidFill>
                    <a:schemeClr val="bg1"/>
                  </a:solidFill>
                  <a:latin typeface="Comic Sans MS" charset="0"/>
                  <a:cs typeface="Arial" charset="0"/>
                </a:rPr>
                <a:t>IT room</a:t>
              </a:r>
            </a:p>
          </p:txBody>
        </p:sp>
      </p:grpSp>
      <p:pic>
        <p:nvPicPr>
          <p:cNvPr id="23561" name="Picture 22" descr="HPLC-MASS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2449512" cy="1835150"/>
          </a:xfrm>
          <a:prstGeom prst="rect">
            <a:avLst/>
          </a:prstGeom>
          <a:noFill/>
          <a:ln w="9525">
            <a:solidFill>
              <a:srgbClr val="B00000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92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1" name="Text Box 23"/>
          <p:cNvSpPr txBox="1">
            <a:spLocks noChangeArrowheads="1"/>
          </p:cNvSpPr>
          <p:nvPr/>
        </p:nvSpPr>
        <p:spPr bwMode="auto">
          <a:xfrm>
            <a:off x="657225" y="5324475"/>
            <a:ext cx="2259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solidFill>
                  <a:schemeClr val="bg1"/>
                </a:solidFill>
                <a:latin typeface="Comic Sans MS" charset="0"/>
                <a:cs typeface="Arial" charset="0"/>
              </a:rPr>
              <a:t>Research laboratory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auto">
          <a:xfrm>
            <a:off x="4643438" y="357188"/>
            <a:ext cx="4364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alibri" charset="0"/>
                <a:cs typeface="Arial" charset="0"/>
              </a:rPr>
              <a:t>Department of Pharmaceutical and Pharmacological Sciences</a:t>
            </a:r>
            <a:r>
              <a:rPr lang="it-IT" sz="1600"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44043" name="Picture 3" descr="SigilloLogoLAST_WhiteOK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863"/>
            <a:ext cx="20351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10346</TotalTime>
  <Words>998</Words>
  <Application>Microsoft Office PowerPoint</Application>
  <PresentationFormat>Presentazione su schermo (4:3)</PresentationFormat>
  <Paragraphs>227</Paragraphs>
  <Slides>24</Slides>
  <Notes>21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1_Struttura predefinita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MS in Pharmacy</vt:lpstr>
      <vt:lpstr>Presentazione standard di PowerPoint</vt:lpstr>
      <vt:lpstr>Pharmaceutical Chemistry and Technology</vt:lpstr>
      <vt:lpstr>MS in Pharmaceutical Chemistry and Technology</vt:lpstr>
      <vt:lpstr>Presentazione standard di PowerPoint</vt:lpstr>
      <vt:lpstr>Presentazione standard di PowerPoint</vt:lpstr>
      <vt:lpstr>Presentazione standard di PowerPoint</vt:lpstr>
      <vt:lpstr> University Padova Hospital Veneto Oncology Institute – IOV Local Healthcare ULSS 16 Padova Hospitals (2) </vt:lpstr>
      <vt:lpstr>Presentazione standard di PowerPoint</vt:lpstr>
      <vt:lpstr>Presentazione standard di PowerPoint</vt:lpstr>
      <vt:lpstr>Presentazione standard di PowerPoint</vt:lpstr>
    </vt:vector>
  </TitlesOfParts>
  <Company>Università degli Studi di Padova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utentecia1</dc:creator>
  <cp:lastModifiedBy>Claudia</cp:lastModifiedBy>
  <cp:revision>528</cp:revision>
  <cp:lastPrinted>2013-05-22T10:05:36Z</cp:lastPrinted>
  <dcterms:created xsi:type="dcterms:W3CDTF">2007-03-01T10:31:45Z</dcterms:created>
  <dcterms:modified xsi:type="dcterms:W3CDTF">2018-04-06T09:29:32Z</dcterms:modified>
</cp:coreProperties>
</file>