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4" r:id="rId2"/>
    <p:sldId id="274" r:id="rId3"/>
    <p:sldId id="286" r:id="rId4"/>
    <p:sldId id="282" r:id="rId5"/>
    <p:sldId id="287" r:id="rId6"/>
    <p:sldId id="288" r:id="rId7"/>
    <p:sldId id="289" r:id="rId8"/>
    <p:sldId id="277" r:id="rId9"/>
    <p:sldId id="278" r:id="rId10"/>
    <p:sldId id="290" r:id="rId11"/>
    <p:sldId id="291" r:id="rId12"/>
    <p:sldId id="279" r:id="rId13"/>
    <p:sldId id="292" r:id="rId14"/>
    <p:sldId id="293" r:id="rId15"/>
    <p:sldId id="280" r:id="rId16"/>
    <p:sldId id="270" r:id="rId17"/>
    <p:sldId id="295" r:id="rId18"/>
    <p:sldId id="25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 autoAdjust="0"/>
    <p:restoredTop sz="86790" autoAdjust="0"/>
  </p:normalViewPr>
  <p:slideViewPr>
    <p:cSldViewPr snapToGrid="0" showGuides="1">
      <p:cViewPr varScale="1">
        <p:scale>
          <a:sx n="99" d="100"/>
          <a:sy n="99" d="100"/>
        </p:scale>
        <p:origin x="930" y="9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5.xml"/><Relationship Id="rId1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3BEF2-EEEF-4FD7-A2E4-F53BCA84B1F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C0F98534-4725-48B4-9307-8D5C62DF2DE9}">
      <dgm:prSet phldrT="[Testo]" custT="1"/>
      <dgm:spPr/>
      <dgm:t>
        <a:bodyPr/>
        <a:lstStyle/>
        <a:p>
          <a:pPr algn="ctr"/>
          <a:r>
            <a:rPr lang="it-IT" sz="3600" dirty="0">
              <a:solidFill>
                <a:schemeClr val="bg1"/>
              </a:solidFill>
            </a:rPr>
            <a:t> </a:t>
          </a:r>
          <a:r>
            <a:rPr lang="it-IT" sz="3600" dirty="0" err="1">
              <a:solidFill>
                <a:schemeClr val="bg1"/>
              </a:solidFill>
            </a:rPr>
            <a:t>Master’s</a:t>
          </a:r>
          <a:r>
            <a:rPr lang="it-IT" sz="3600" dirty="0">
              <a:solidFill>
                <a:schemeClr val="bg1"/>
              </a:solidFill>
            </a:rPr>
            <a:t> </a:t>
          </a:r>
          <a:r>
            <a:rPr lang="it-IT" sz="3600" dirty="0" err="1">
              <a:solidFill>
                <a:schemeClr val="bg1"/>
              </a:solidFill>
            </a:rPr>
            <a:t>Degree</a:t>
          </a:r>
          <a:r>
            <a:rPr lang="it-IT" sz="3600" dirty="0">
              <a:solidFill>
                <a:schemeClr val="bg1"/>
              </a:solidFill>
            </a:rPr>
            <a:t> in</a:t>
          </a:r>
          <a:br>
            <a:rPr lang="it-IT" sz="3600" dirty="0">
              <a:solidFill>
                <a:schemeClr val="bg1"/>
              </a:solidFill>
            </a:rPr>
          </a:br>
          <a:br>
            <a:rPr lang="it-IT" sz="3600" dirty="0">
              <a:solidFill>
                <a:schemeClr val="bg1"/>
              </a:solidFill>
            </a:rPr>
          </a:br>
          <a:r>
            <a:rPr lang="it-IT" sz="3600" b="1" dirty="0" err="1">
              <a:solidFill>
                <a:schemeClr val="bg1"/>
              </a:solidFill>
            </a:rPr>
            <a:t>Pharmaceutical</a:t>
          </a:r>
          <a:r>
            <a:rPr lang="it-IT" sz="3600" b="1" dirty="0">
              <a:solidFill>
                <a:schemeClr val="bg1"/>
              </a:solidFill>
            </a:rPr>
            <a:t> </a:t>
          </a:r>
        </a:p>
        <a:p>
          <a:pPr algn="ctr"/>
          <a:r>
            <a:rPr lang="it-IT" sz="3600" b="1" dirty="0" err="1">
              <a:solidFill>
                <a:schemeClr val="bg1"/>
              </a:solidFill>
            </a:rPr>
            <a:t>Biotechnologies</a:t>
          </a:r>
          <a:r>
            <a:rPr lang="it-IT" sz="3600" b="1" dirty="0">
              <a:solidFill>
                <a:schemeClr val="bg1"/>
              </a:solidFill>
            </a:rPr>
            <a:t> </a:t>
          </a:r>
          <a:br>
            <a:rPr lang="it-IT" sz="3600" b="1" dirty="0">
              <a:solidFill>
                <a:schemeClr val="bg1"/>
              </a:solidFill>
            </a:rPr>
          </a:br>
          <a:r>
            <a:rPr lang="it-IT" sz="3600" dirty="0">
              <a:solidFill>
                <a:schemeClr val="bg1"/>
              </a:solidFill>
            </a:rPr>
            <a:t>–</a:t>
          </a:r>
          <a:br>
            <a:rPr lang="it-IT" sz="3600" dirty="0">
              <a:solidFill>
                <a:schemeClr val="bg1"/>
              </a:solidFill>
            </a:rPr>
          </a:br>
          <a:r>
            <a:rPr lang="it-IT" sz="3600" b="1" dirty="0" err="1">
              <a:solidFill>
                <a:schemeClr val="bg1"/>
              </a:solidFill>
            </a:rPr>
            <a:t>Biotechnologie</a:t>
          </a:r>
          <a:r>
            <a:rPr lang="it-IT" sz="3600" b="1" dirty="0">
              <a:solidFill>
                <a:schemeClr val="bg1"/>
              </a:solidFill>
            </a:rPr>
            <a:t> </a:t>
          </a:r>
        </a:p>
        <a:p>
          <a:pPr algn="ctr"/>
          <a:r>
            <a:rPr lang="it-IT" sz="3600" b="1" dirty="0">
              <a:solidFill>
                <a:schemeClr val="bg1"/>
              </a:solidFill>
            </a:rPr>
            <a:t>Farmaceutiche</a:t>
          </a:r>
          <a:endParaRPr lang="it-IT" sz="3600" dirty="0"/>
        </a:p>
      </dgm:t>
    </dgm:pt>
    <dgm:pt modelId="{AF24566C-2CFF-43A4-9F4F-5C2D46094AC3}" type="sibTrans" cxnId="{869F0421-5D11-4928-B7F3-3F660D3D7184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341768AD-9526-4198-B909-C24CC4970B13}" type="parTrans" cxnId="{869F0421-5D11-4928-B7F3-3F660D3D7184}">
      <dgm:prSet/>
      <dgm:spPr/>
      <dgm:t>
        <a:bodyPr/>
        <a:lstStyle/>
        <a:p>
          <a:endParaRPr lang="it-IT"/>
        </a:p>
      </dgm:t>
    </dgm:pt>
    <dgm:pt modelId="{EDD1D28C-0039-4D94-91FC-27B0AD607207}" type="pres">
      <dgm:prSet presAssocID="{1BF3BEF2-EEEF-4FD7-A2E4-F53BCA84B1F4}" presName="Name0" presStyleCnt="0">
        <dgm:presLayoutVars>
          <dgm:dir/>
        </dgm:presLayoutVars>
      </dgm:prSet>
      <dgm:spPr/>
    </dgm:pt>
    <dgm:pt modelId="{1128F296-EF07-417F-9E90-61DCAA7F653E}" type="pres">
      <dgm:prSet presAssocID="{AF24566C-2CFF-43A4-9F4F-5C2D46094AC3}" presName="picture_1" presStyleLbl="bgImgPlace1" presStyleIdx="0" presStyleCnt="1" custScaleX="111881" custLinFactNeighborX="-64105" custLinFactNeighborY="-408"/>
      <dgm:spPr/>
    </dgm:pt>
    <dgm:pt modelId="{AD34926D-50C6-4E94-8612-2314FD5E8C6A}" type="pres">
      <dgm:prSet presAssocID="{C0F98534-4725-48B4-9307-8D5C62DF2DE9}" presName="text_1" presStyleLbl="node1" presStyleIdx="0" presStyleCnt="0" custScaleX="141760" custScaleY="135243" custLinFactNeighborX="91572" custLinFactNeighborY="-14350">
        <dgm:presLayoutVars>
          <dgm:bulletEnabled val="1"/>
        </dgm:presLayoutVars>
      </dgm:prSet>
      <dgm:spPr/>
    </dgm:pt>
    <dgm:pt modelId="{ABAA2E75-2B94-4C07-8BE0-94C7585628A1}" type="pres">
      <dgm:prSet presAssocID="{1BF3BEF2-EEEF-4FD7-A2E4-F53BCA84B1F4}" presName="maxNode" presStyleCnt="0"/>
      <dgm:spPr/>
    </dgm:pt>
    <dgm:pt modelId="{D38DFB24-44AB-4F63-A5BB-A5B307F1CF07}" type="pres">
      <dgm:prSet presAssocID="{1BF3BEF2-EEEF-4FD7-A2E4-F53BCA84B1F4}" presName="Name33" presStyleCnt="0"/>
      <dgm:spPr/>
    </dgm:pt>
  </dgm:ptLst>
  <dgm:cxnLst>
    <dgm:cxn modelId="{869F0421-5D11-4928-B7F3-3F660D3D7184}" srcId="{1BF3BEF2-EEEF-4FD7-A2E4-F53BCA84B1F4}" destId="{C0F98534-4725-48B4-9307-8D5C62DF2DE9}" srcOrd="0" destOrd="0" parTransId="{341768AD-9526-4198-B909-C24CC4970B13}" sibTransId="{AF24566C-2CFF-43A4-9F4F-5C2D46094AC3}"/>
    <dgm:cxn modelId="{DC19322D-66DC-439E-9D03-D625F3EC3A22}" type="presOf" srcId="{1BF3BEF2-EEEF-4FD7-A2E4-F53BCA84B1F4}" destId="{EDD1D28C-0039-4D94-91FC-27B0AD607207}" srcOrd="0" destOrd="0" presId="urn:microsoft.com/office/officeart/2008/layout/AccentedPicture"/>
    <dgm:cxn modelId="{C0A8736B-042E-461E-B44F-B2E7D0909663}" type="presOf" srcId="{AF24566C-2CFF-43A4-9F4F-5C2D46094AC3}" destId="{1128F296-EF07-417F-9E90-61DCAA7F653E}" srcOrd="0" destOrd="0" presId="urn:microsoft.com/office/officeart/2008/layout/AccentedPicture"/>
    <dgm:cxn modelId="{E159E5E5-CDC5-4287-AC82-18C88D5DEF73}" type="presOf" srcId="{C0F98534-4725-48B4-9307-8D5C62DF2DE9}" destId="{AD34926D-50C6-4E94-8612-2314FD5E8C6A}" srcOrd="0" destOrd="0" presId="urn:microsoft.com/office/officeart/2008/layout/AccentedPicture"/>
    <dgm:cxn modelId="{7F18F320-6EF1-4C18-9BBD-261892C743F0}" type="presParOf" srcId="{EDD1D28C-0039-4D94-91FC-27B0AD607207}" destId="{1128F296-EF07-417F-9E90-61DCAA7F653E}" srcOrd="0" destOrd="0" presId="urn:microsoft.com/office/officeart/2008/layout/AccentedPicture"/>
    <dgm:cxn modelId="{EF42D53F-B2E8-4BB1-9901-FF5BADA194E5}" type="presParOf" srcId="{EDD1D28C-0039-4D94-91FC-27B0AD607207}" destId="{AD34926D-50C6-4E94-8612-2314FD5E8C6A}" srcOrd="1" destOrd="0" presId="urn:microsoft.com/office/officeart/2008/layout/AccentedPicture"/>
    <dgm:cxn modelId="{E0838CA3-259D-43B7-A67A-7D4946011116}" type="presParOf" srcId="{EDD1D28C-0039-4D94-91FC-27B0AD607207}" destId="{ABAA2E75-2B94-4C07-8BE0-94C7585628A1}" srcOrd="2" destOrd="0" presId="urn:microsoft.com/office/officeart/2008/layout/AccentedPicture"/>
    <dgm:cxn modelId="{50504DE6-D531-4E75-8E78-866174F2B1F7}" type="presParOf" srcId="{ABAA2E75-2B94-4C07-8BE0-94C7585628A1}" destId="{D38DFB24-44AB-4F63-A5BB-A5B307F1CF0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A962906-2177-41A2-AED2-0477DD221D02}">
      <dgm:prSet phldrT="[Testo]" custT="1"/>
      <dgm:spPr>
        <a:noFill/>
        <a:ln>
          <a:noFill/>
        </a:ln>
      </dgm:spPr>
      <dgm:t>
        <a:bodyPr/>
        <a:lstStyle/>
        <a:p>
          <a:endParaRPr lang="it-IT" sz="2400" dirty="0"/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/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/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4100000" custLinFactNeighborX="-4199562"/>
      <dgm:spPr/>
    </dgm:pt>
    <dgm:pt modelId="{9178FF16-CDC3-4561-8510-41D31D650A12}" type="pres">
      <dgm:prSet presAssocID="{DA962906-2177-41A2-AED2-0477DD221D02}" presName="Image" presStyleLbl="node1" presStyleIdx="0" presStyleCnt="1" custScaleX="196893" custScaleY="110546" custLinFactX="46516" custLinFactNeighborX="100000" custLinFactNeighborY="31656"/>
      <dgm:spPr>
        <a:prstGeom prst="roundRect">
          <a:avLst/>
        </a:prstGeom>
        <a:noFill/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24558" custScaleY="103138" custLinFactX="-11017" custLinFactNeighborX="-100000" custLinFactNeighborY="38657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A962906-2177-41A2-AED2-0477DD221D02}">
      <dgm:prSet phldrT="[Testo]" custT="1"/>
      <dgm:spPr>
        <a:noFill/>
        <a:ln>
          <a:noFill/>
        </a:ln>
      </dgm:spPr>
      <dgm:t>
        <a:bodyPr/>
        <a:lstStyle/>
        <a:p>
          <a:endParaRPr lang="it-IT" sz="2400" dirty="0"/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/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/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4100000" custLinFactNeighborX="-4199562"/>
      <dgm:spPr/>
    </dgm:pt>
    <dgm:pt modelId="{9178FF16-CDC3-4561-8510-41D31D650A12}" type="pres">
      <dgm:prSet presAssocID="{DA962906-2177-41A2-AED2-0477DD221D02}" presName="Image" presStyleLbl="node1" presStyleIdx="0" presStyleCnt="1" custScaleX="196893" custScaleY="110546" custLinFactX="46516" custLinFactNeighborX="100000" custLinFactNeighborY="31656"/>
      <dgm:spPr>
        <a:prstGeom prst="roundRect">
          <a:avLst/>
        </a:prstGeom>
        <a:noFill/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24558" custScaleY="103138" custLinFactX="-11017" custLinFactNeighborX="-100000" custLinFactNeighborY="38657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A962906-2177-41A2-AED2-0477DD221D02}">
      <dgm:prSet phldrT="[Testo]" custT="1"/>
      <dgm:spPr>
        <a:noFill/>
        <a:ln>
          <a:noFill/>
        </a:ln>
      </dgm:spPr>
      <dgm:t>
        <a:bodyPr/>
        <a:lstStyle/>
        <a:p>
          <a:endParaRPr lang="it-IT" sz="2400" dirty="0"/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/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/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4100000" custLinFactNeighborX="-4199562"/>
      <dgm:spPr/>
    </dgm:pt>
    <dgm:pt modelId="{9178FF16-CDC3-4561-8510-41D31D650A12}" type="pres">
      <dgm:prSet presAssocID="{DA962906-2177-41A2-AED2-0477DD221D02}" presName="Image" presStyleLbl="node1" presStyleIdx="0" presStyleCnt="1" custScaleX="196893" custScaleY="110546" custLinFactX="46516" custLinFactNeighborX="100000" custLinFactNeighborY="31656"/>
      <dgm:spPr>
        <a:prstGeom prst="roundRect">
          <a:avLst/>
        </a:prstGeom>
        <a:noFill/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24558" custScaleY="103138" custLinFactX="-11017" custLinFactNeighborX="-100000" custLinFactNeighborY="38657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</dgm:pt>
    <dgm:pt modelId="{DA962906-2177-41A2-AED2-0477DD221D02}">
      <dgm:prSet phldrT="[Testo]" custT="1"/>
      <dgm:spPr>
        <a:solidFill>
          <a:srgbClr val="AA0004"/>
        </a:solidFill>
      </dgm:spPr>
      <dgm:t>
        <a:bodyPr/>
        <a:lstStyle/>
        <a:p>
          <a:r>
            <a:rPr lang="it-IT" sz="2400" dirty="0"/>
            <a:t>Reference</a:t>
          </a:r>
          <a:r>
            <a:rPr lang="it-IT" sz="2400" baseline="0" dirty="0"/>
            <a:t> </a:t>
          </a:r>
          <a:r>
            <a:rPr lang="it-IT" sz="2400" baseline="0" dirty="0" err="1"/>
            <a:t>structures</a:t>
          </a:r>
          <a:endParaRPr lang="it-IT" sz="2400" dirty="0"/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/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/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3109895" custLinFactNeighborX="-3200000" custLinFactNeighborY="952"/>
      <dgm:spPr/>
    </dgm:pt>
    <dgm:pt modelId="{9178FF16-CDC3-4561-8510-41D31D650A12}" type="pres">
      <dgm:prSet presAssocID="{DA962906-2177-41A2-AED2-0477DD221D02}" presName="Image" presStyleLbl="node1" presStyleIdx="0" presStyleCnt="1" custScaleX="164186" custScaleY="167557" custLinFactNeighborX="-55243" custLinFactNeighborY="38984"/>
      <dgm:spPr>
        <a:prstGeom prst="roundRect">
          <a:avLst/>
        </a:prstGeom>
        <a:noFill/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117379" custLinFactNeighborX="-92029" custLinFactNeighborY="-2758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</dgm:pt>
    <dgm:pt modelId="{DA962906-2177-41A2-AED2-0477DD221D02}">
      <dgm:prSet phldrT="[Testo]" custT="1"/>
      <dgm:spPr>
        <a:solidFill>
          <a:srgbClr val="AA0004"/>
        </a:solidFill>
      </dgm:spPr>
      <dgm:t>
        <a:bodyPr/>
        <a:lstStyle/>
        <a:p>
          <a:r>
            <a:rPr lang="it-IT" sz="2400" dirty="0" err="1"/>
            <a:t>Place</a:t>
          </a:r>
          <a:r>
            <a:rPr lang="it-IT" sz="2400" dirty="0"/>
            <a:t> of </a:t>
          </a:r>
          <a:r>
            <a:rPr lang="it-IT" sz="2400" dirty="0" err="1"/>
            <a:t>teaching</a:t>
          </a:r>
          <a:endParaRPr lang="it-IT" sz="2400" dirty="0"/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/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/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3109895" custLinFactNeighborX="-3200000" custLinFactNeighborY="952"/>
      <dgm:spPr/>
    </dgm:pt>
    <dgm:pt modelId="{9178FF16-CDC3-4561-8510-41D31D650A12}" type="pres">
      <dgm:prSet presAssocID="{DA962906-2177-41A2-AED2-0477DD221D02}" presName="Image" presStyleLbl="node1" presStyleIdx="0" presStyleCnt="1" custScaleX="164186" custScaleY="167557" custLinFactNeighborX="-55237" custLinFactNeighborY="30292"/>
      <dgm:spPr>
        <a:prstGeom prst="round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92730" custLinFactNeighborX="-92029" custLinFactNeighborY="-2758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1582CF-4BD8-47AE-9088-0CC3BD86132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1" csCatId="colorful" phldr="1"/>
      <dgm:spPr/>
    </dgm:pt>
    <dgm:pt modelId="{EF701AD1-19B6-44E9-B7EC-4C074C390C6D}">
      <dgm:prSet phldrT="[Testo]" custT="1"/>
      <dgm:spPr>
        <a:solidFill>
          <a:srgbClr val="AA0004"/>
        </a:solidFill>
      </dgm:spPr>
      <dgm:t>
        <a:bodyPr/>
        <a:lstStyle/>
        <a:p>
          <a:r>
            <a:rPr lang="it-IT" sz="2400" b="1" dirty="0" err="1"/>
            <a:t>Features</a:t>
          </a:r>
          <a:endParaRPr lang="it-IT" sz="2400" b="1" dirty="0"/>
        </a:p>
      </dgm:t>
    </dgm:pt>
    <dgm:pt modelId="{665679A2-35E9-4FDB-B0B5-9B9368D28CA3}" type="parTrans" cxnId="{F4B917D6-366C-4F92-8AE3-ADF1AE27018F}">
      <dgm:prSet/>
      <dgm:spPr/>
      <dgm:t>
        <a:bodyPr/>
        <a:lstStyle/>
        <a:p>
          <a:endParaRPr lang="it-IT"/>
        </a:p>
      </dgm:t>
    </dgm:pt>
    <dgm:pt modelId="{DC8D3DD3-7B4F-4E85-B12A-6A49E83F6B24}" type="sibTrans" cxnId="{F4B917D6-366C-4F92-8AE3-ADF1AE27018F}">
      <dgm:prSet/>
      <dgm:spPr/>
      <dgm:t>
        <a:bodyPr/>
        <a:lstStyle/>
        <a:p>
          <a:endParaRPr lang="it-IT"/>
        </a:p>
      </dgm:t>
    </dgm:pt>
    <dgm:pt modelId="{596D214E-772C-46E8-BD35-25626BBE31E2}" type="pres">
      <dgm:prSet presAssocID="{531582CF-4BD8-47AE-9088-0CC3BD861327}" presName="Name0" presStyleCnt="0">
        <dgm:presLayoutVars>
          <dgm:dir/>
        </dgm:presLayoutVars>
      </dgm:prSet>
      <dgm:spPr/>
    </dgm:pt>
    <dgm:pt modelId="{D2C41186-54FF-4E06-98D5-6ED2E10556A5}" type="pres">
      <dgm:prSet presAssocID="{EF701AD1-19B6-44E9-B7EC-4C074C390C6D}" presName="composite" presStyleCnt="0"/>
      <dgm:spPr/>
    </dgm:pt>
    <dgm:pt modelId="{EB612A2D-65B5-4E52-863C-E7A6C04B0F3A}" type="pres">
      <dgm:prSet presAssocID="{EF701AD1-19B6-44E9-B7EC-4C074C390C6D}" presName="Accent" presStyleLbl="alignAcc1" presStyleIdx="0" presStyleCnt="1" custLinFactX="-300000" custLinFactNeighborX="-328981" custLinFactNeighborY="-5556"/>
      <dgm:spPr/>
    </dgm:pt>
    <dgm:pt modelId="{58045C06-95F0-4306-B6F7-B86AE7FBDAB9}" type="pres">
      <dgm:prSet presAssocID="{EF701AD1-19B6-44E9-B7EC-4C074C390C6D}" presName="Image" presStyleLbl="node1" presStyleIdx="0" presStyleCnt="1" custScaleY="103549" custLinFactNeighborX="80694" custLinFactNeighborY="-4970"/>
      <dgm:spPr>
        <a:noFill/>
      </dgm:spPr>
    </dgm:pt>
    <dgm:pt modelId="{B8A87868-B0A5-423E-B4CB-E25A48557D0B}" type="pres">
      <dgm:prSet presAssocID="{EF701AD1-19B6-44E9-B7EC-4C074C390C6D}" presName="Child" presStyleLbl="revTx" presStyleIdx="0" presStyleCnt="1">
        <dgm:presLayoutVars>
          <dgm:bulletEnabled val="1"/>
        </dgm:presLayoutVars>
      </dgm:prSet>
      <dgm:spPr/>
    </dgm:pt>
    <dgm:pt modelId="{7B7A22BA-C471-4A36-B5EA-2FEBD1B52B41}" type="pres">
      <dgm:prSet presAssocID="{EF701AD1-19B6-44E9-B7EC-4C074C390C6D}" presName="Parent" presStyleLbl="alignNode1" presStyleIdx="0" presStyleCnt="1" custScaleX="70173" custLinFactNeighborX="-25975" custLinFactNeighborY="47406">
        <dgm:presLayoutVars>
          <dgm:bulletEnabled val="1"/>
        </dgm:presLayoutVars>
      </dgm:prSet>
      <dgm:spPr/>
    </dgm:pt>
  </dgm:ptLst>
  <dgm:cxnLst>
    <dgm:cxn modelId="{B5419C0A-1211-46F8-98FE-5D278C3B5C68}" type="presOf" srcId="{531582CF-4BD8-47AE-9088-0CC3BD861327}" destId="{596D214E-772C-46E8-BD35-25626BBE31E2}" srcOrd="0" destOrd="0" presId="urn:microsoft.com/office/officeart/2008/layout/TitlePictureLineup"/>
    <dgm:cxn modelId="{32EC4A21-3FB0-42B7-9CF1-699DA179DB58}" type="presOf" srcId="{EF701AD1-19B6-44E9-B7EC-4C074C390C6D}" destId="{7B7A22BA-C471-4A36-B5EA-2FEBD1B52B41}" srcOrd="0" destOrd="0" presId="urn:microsoft.com/office/officeart/2008/layout/TitlePictureLineup"/>
    <dgm:cxn modelId="{F4B917D6-366C-4F92-8AE3-ADF1AE27018F}" srcId="{531582CF-4BD8-47AE-9088-0CC3BD861327}" destId="{EF701AD1-19B6-44E9-B7EC-4C074C390C6D}" srcOrd="0" destOrd="0" parTransId="{665679A2-35E9-4FDB-B0B5-9B9368D28CA3}" sibTransId="{DC8D3DD3-7B4F-4E85-B12A-6A49E83F6B24}"/>
    <dgm:cxn modelId="{C8140315-CA5B-4659-944B-8BD9B51A383A}" type="presParOf" srcId="{596D214E-772C-46E8-BD35-25626BBE31E2}" destId="{D2C41186-54FF-4E06-98D5-6ED2E10556A5}" srcOrd="0" destOrd="0" presId="urn:microsoft.com/office/officeart/2008/layout/TitlePictureLineup"/>
    <dgm:cxn modelId="{273A7D1C-DC23-43AC-A643-6E5950670CD5}" type="presParOf" srcId="{D2C41186-54FF-4E06-98D5-6ED2E10556A5}" destId="{EB612A2D-65B5-4E52-863C-E7A6C04B0F3A}" srcOrd="0" destOrd="0" presId="urn:microsoft.com/office/officeart/2008/layout/TitlePictureLineup"/>
    <dgm:cxn modelId="{4ABF7A97-FF04-4F10-95A9-13583C9C3801}" type="presParOf" srcId="{D2C41186-54FF-4E06-98D5-6ED2E10556A5}" destId="{58045C06-95F0-4306-B6F7-B86AE7FBDAB9}" srcOrd="1" destOrd="0" presId="urn:microsoft.com/office/officeart/2008/layout/TitlePictureLineup"/>
    <dgm:cxn modelId="{A25C5E33-B129-463E-AF38-B6D0EEFBB81E}" type="presParOf" srcId="{D2C41186-54FF-4E06-98D5-6ED2E10556A5}" destId="{B8A87868-B0A5-423E-B4CB-E25A48557D0B}" srcOrd="2" destOrd="0" presId="urn:microsoft.com/office/officeart/2008/layout/TitlePictureLineup"/>
    <dgm:cxn modelId="{F864FADC-DDA7-40DD-A718-29E8AF0856E9}" type="presParOf" srcId="{D2C41186-54FF-4E06-98D5-6ED2E10556A5}" destId="{7B7A22BA-C471-4A36-B5EA-2FEBD1B52B4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</dgm:pt>
    <dgm:pt modelId="{DA962906-2177-41A2-AED2-0477DD221D02}">
      <dgm:prSet phldrT="[Testo]" custT="1"/>
      <dgm:spPr>
        <a:solidFill>
          <a:srgbClr val="AA0004"/>
        </a:solidFill>
      </dgm:spPr>
      <dgm:t>
        <a:bodyPr/>
        <a:lstStyle/>
        <a:p>
          <a:r>
            <a:rPr lang="it-IT" sz="2400" dirty="0" err="1"/>
            <a:t>Aims</a:t>
          </a:r>
          <a:endParaRPr lang="it-IT" sz="2400" dirty="0"/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/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/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4100000" custLinFactNeighborX="-4199562"/>
      <dgm:spPr/>
    </dgm:pt>
    <dgm:pt modelId="{9178FF16-CDC3-4561-8510-41D31D650A12}" type="pres">
      <dgm:prSet presAssocID="{DA962906-2177-41A2-AED2-0477DD221D02}" presName="Image" presStyleLbl="node1" presStyleIdx="0" presStyleCnt="1" custScaleX="196893" custScaleY="110546" custLinFactX="46516" custLinFactNeighborX="100000" custLinFactNeighborY="31656"/>
      <dgm:spPr>
        <a:prstGeom prst="roundRect">
          <a:avLst/>
        </a:prstGeom>
        <a:noFill/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48702" custLinFactX="-48066" custLinFactNeighborX="-100000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</dgm:pt>
    <dgm:pt modelId="{DA962906-2177-41A2-AED2-0477DD221D02}">
      <dgm:prSet phldrT="[Testo]" custT="1"/>
      <dgm:spPr>
        <a:solidFill>
          <a:srgbClr val="AA0004"/>
        </a:solidFill>
      </dgm:spPr>
      <dgm:t>
        <a:bodyPr/>
        <a:lstStyle/>
        <a:p>
          <a:endParaRPr lang="it-IT" sz="2400" dirty="0">
            <a:solidFill>
              <a:srgbClr val="AA0004"/>
            </a:solidFill>
          </a:endParaRPr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>
            <a:solidFill>
              <a:srgbClr val="AA0004"/>
            </a:solidFill>
          </a:endParaRPr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>
            <a:solidFill>
              <a:srgbClr val="AA0004"/>
            </a:solidFill>
          </a:endParaRPr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3900000" custLinFactNeighborX="-3953947" custLinFactNeighborY="1421"/>
      <dgm:spPr/>
    </dgm:pt>
    <dgm:pt modelId="{9178FF16-CDC3-4561-8510-41D31D650A12}" type="pres">
      <dgm:prSet presAssocID="{DA962906-2177-41A2-AED2-0477DD221D02}" presName="Image" presStyleLbl="node1" presStyleIdx="0" presStyleCnt="1" custScaleX="196893" custScaleY="110546" custLinFactX="46516" custLinFactNeighborX="100000" custLinFactNeighborY="31656"/>
      <dgm:spPr>
        <a:prstGeom prst="roundRect">
          <a:avLst/>
        </a:prstGeom>
        <a:noFill/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91048" custLinFactX="-22745" custLinFactNeighborX="-100000" custLinFactNeighborY="38992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A962906-2177-41A2-AED2-0477DD221D02}">
      <dgm:prSet phldrT="[Testo]" custT="1"/>
      <dgm:spPr>
        <a:solidFill>
          <a:srgbClr val="AA0004"/>
        </a:solidFill>
      </dgm:spPr>
      <dgm:t>
        <a:bodyPr/>
        <a:lstStyle/>
        <a:p>
          <a:endParaRPr lang="it-IT" sz="2400" dirty="0"/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/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/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4100000" custLinFactNeighborX="-4199562"/>
      <dgm:spPr/>
    </dgm:pt>
    <dgm:pt modelId="{9178FF16-CDC3-4561-8510-41D31D650A12}" type="pres">
      <dgm:prSet presAssocID="{DA962906-2177-41A2-AED2-0477DD221D02}" presName="Image" presStyleLbl="node1" presStyleIdx="0" presStyleCnt="1" custScaleX="196893" custScaleY="110546" custLinFactX="46516" custLinFactNeighborX="100000" custLinFactNeighborY="31656"/>
      <dgm:spPr>
        <a:prstGeom prst="roundRect">
          <a:avLst/>
        </a:prstGeom>
        <a:noFill/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13451" custLinFactX="-21830" custLinFactNeighborX="-100000" custLinFactNeighborY="5518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A962906-2177-41A2-AED2-0477DD221D02}">
      <dgm:prSet phldrT="[Testo]" custT="1"/>
      <dgm:spPr>
        <a:solidFill>
          <a:srgbClr val="AA0004"/>
        </a:solidFill>
      </dgm:spPr>
      <dgm:t>
        <a:bodyPr/>
        <a:lstStyle/>
        <a:p>
          <a:endParaRPr lang="it-IT" sz="2400" dirty="0"/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/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/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4100000" custLinFactNeighborX="-4199562"/>
      <dgm:spPr/>
    </dgm:pt>
    <dgm:pt modelId="{9178FF16-CDC3-4561-8510-41D31D650A12}" type="pres">
      <dgm:prSet presAssocID="{DA962906-2177-41A2-AED2-0477DD221D02}" presName="Image" presStyleLbl="node1" presStyleIdx="0" presStyleCnt="1" custScaleX="196893" custScaleY="110546" custLinFactX="46516" custLinFactNeighborX="100000" custLinFactNeighborY="31656"/>
      <dgm:spPr>
        <a:prstGeom prst="roundRect">
          <a:avLst/>
        </a:prstGeom>
        <a:noFill/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13451" custLinFactX="-21830" custLinFactNeighborX="-100000" custLinFactNeighborY="5518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1DEC67-8FAC-4753-8A6E-8BE2CFB54E4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A962906-2177-41A2-AED2-0477DD221D02}">
      <dgm:prSet phldrT="[Testo]" custT="1"/>
      <dgm:spPr>
        <a:noFill/>
        <a:ln>
          <a:noFill/>
        </a:ln>
      </dgm:spPr>
      <dgm:t>
        <a:bodyPr/>
        <a:lstStyle/>
        <a:p>
          <a:endParaRPr lang="it-IT" sz="2400" dirty="0"/>
        </a:p>
      </dgm:t>
    </dgm:pt>
    <dgm:pt modelId="{9DAC50B5-53F7-4DD8-9743-F6BD1E804660}" type="sibTrans" cxnId="{BB2B2CE3-6F7B-4702-83ED-0C9D6134F318}">
      <dgm:prSet/>
      <dgm:spPr/>
      <dgm:t>
        <a:bodyPr/>
        <a:lstStyle/>
        <a:p>
          <a:endParaRPr lang="it-IT"/>
        </a:p>
      </dgm:t>
    </dgm:pt>
    <dgm:pt modelId="{1530514D-CB31-47C6-9938-FC5C69EFFB2F}" type="parTrans" cxnId="{BB2B2CE3-6F7B-4702-83ED-0C9D6134F318}">
      <dgm:prSet/>
      <dgm:spPr/>
      <dgm:t>
        <a:bodyPr/>
        <a:lstStyle/>
        <a:p>
          <a:endParaRPr lang="it-IT"/>
        </a:p>
      </dgm:t>
    </dgm:pt>
    <dgm:pt modelId="{6FB22CAF-1146-4E70-BBE8-5EBC2B9478E1}" type="pres">
      <dgm:prSet presAssocID="{7E1DEC67-8FAC-4753-8A6E-8BE2CFB54E47}" presName="Name0" presStyleCnt="0">
        <dgm:presLayoutVars>
          <dgm:dir/>
        </dgm:presLayoutVars>
      </dgm:prSet>
      <dgm:spPr/>
    </dgm:pt>
    <dgm:pt modelId="{14755964-6214-4A46-9697-05FA79DF4880}" type="pres">
      <dgm:prSet presAssocID="{DA962906-2177-41A2-AED2-0477DD221D02}" presName="composite" presStyleCnt="0"/>
      <dgm:spPr/>
    </dgm:pt>
    <dgm:pt modelId="{2BDC33B7-2035-4C2F-8F51-473A46985EE1}" type="pres">
      <dgm:prSet presAssocID="{DA962906-2177-41A2-AED2-0477DD221D02}" presName="Accent" presStyleLbl="alignAcc1" presStyleIdx="0" presStyleCnt="1" custLinFactX="-4100000" custLinFactNeighborX="-4199562"/>
      <dgm:spPr/>
    </dgm:pt>
    <dgm:pt modelId="{9178FF16-CDC3-4561-8510-41D31D650A12}" type="pres">
      <dgm:prSet presAssocID="{DA962906-2177-41A2-AED2-0477DD221D02}" presName="Image" presStyleLbl="node1" presStyleIdx="0" presStyleCnt="1" custScaleX="196893" custScaleY="110546" custLinFactX="46516" custLinFactNeighborX="100000" custLinFactNeighborY="31656"/>
      <dgm:spPr>
        <a:prstGeom prst="roundRect">
          <a:avLst/>
        </a:prstGeom>
        <a:noFill/>
      </dgm:spPr>
    </dgm:pt>
    <dgm:pt modelId="{E9B75159-DBB0-4B8C-B1C3-3CEA6DE86B19}" type="pres">
      <dgm:prSet presAssocID="{DA962906-2177-41A2-AED2-0477DD221D02}" presName="Child" presStyleLbl="revTx" presStyleIdx="0" presStyleCnt="1">
        <dgm:presLayoutVars>
          <dgm:bulletEnabled val="1"/>
        </dgm:presLayoutVars>
      </dgm:prSet>
      <dgm:spPr/>
    </dgm:pt>
    <dgm:pt modelId="{3E6333EE-5433-4616-9CEC-6B551D227353}" type="pres">
      <dgm:prSet presAssocID="{DA962906-2177-41A2-AED2-0477DD221D02}" presName="Parent" presStyleLbl="alignNode1" presStyleIdx="0" presStyleCnt="1" custScaleX="24558" custScaleY="103138" custLinFactX="-11017" custLinFactNeighborX="-100000" custLinFactNeighborY="38657">
        <dgm:presLayoutVars>
          <dgm:bulletEnabled val="1"/>
        </dgm:presLayoutVars>
      </dgm:prSet>
      <dgm:spPr/>
    </dgm:pt>
  </dgm:ptLst>
  <dgm:cxnLst>
    <dgm:cxn modelId="{40790787-0064-4F18-A689-1E70E14D9A7A}" type="presOf" srcId="{DA962906-2177-41A2-AED2-0477DD221D02}" destId="{3E6333EE-5433-4616-9CEC-6B551D227353}" srcOrd="0" destOrd="0" presId="urn:microsoft.com/office/officeart/2008/layout/TitlePictureLineup"/>
    <dgm:cxn modelId="{660CD6DE-033E-402F-9AE6-DC5124B6AC17}" type="presOf" srcId="{7E1DEC67-8FAC-4753-8A6E-8BE2CFB54E47}" destId="{6FB22CAF-1146-4E70-BBE8-5EBC2B9478E1}" srcOrd="0" destOrd="0" presId="urn:microsoft.com/office/officeart/2008/layout/TitlePictureLineup"/>
    <dgm:cxn modelId="{BB2B2CE3-6F7B-4702-83ED-0C9D6134F318}" srcId="{7E1DEC67-8FAC-4753-8A6E-8BE2CFB54E47}" destId="{DA962906-2177-41A2-AED2-0477DD221D02}" srcOrd="0" destOrd="0" parTransId="{1530514D-CB31-47C6-9938-FC5C69EFFB2F}" sibTransId="{9DAC50B5-53F7-4DD8-9743-F6BD1E804660}"/>
    <dgm:cxn modelId="{BC68D3FE-0624-4794-BB03-72A887D8AEA5}" type="presParOf" srcId="{6FB22CAF-1146-4E70-BBE8-5EBC2B9478E1}" destId="{14755964-6214-4A46-9697-05FA79DF4880}" srcOrd="0" destOrd="0" presId="urn:microsoft.com/office/officeart/2008/layout/TitlePictureLineup"/>
    <dgm:cxn modelId="{404701B2-DE13-4197-8E3A-4B49BA437A47}" type="presParOf" srcId="{14755964-6214-4A46-9697-05FA79DF4880}" destId="{2BDC33B7-2035-4C2F-8F51-473A46985EE1}" srcOrd="0" destOrd="0" presId="urn:microsoft.com/office/officeart/2008/layout/TitlePictureLineup"/>
    <dgm:cxn modelId="{1A752904-B28A-43D1-BABF-8DCCED3D10F2}" type="presParOf" srcId="{14755964-6214-4A46-9697-05FA79DF4880}" destId="{9178FF16-CDC3-4561-8510-41D31D650A12}" srcOrd="1" destOrd="0" presId="urn:microsoft.com/office/officeart/2008/layout/TitlePictureLineup"/>
    <dgm:cxn modelId="{4177EC1D-0604-464C-B07B-E85975A7525D}" type="presParOf" srcId="{14755964-6214-4A46-9697-05FA79DF4880}" destId="{E9B75159-DBB0-4B8C-B1C3-3CEA6DE86B19}" srcOrd="2" destOrd="0" presId="urn:microsoft.com/office/officeart/2008/layout/TitlePictureLineup"/>
    <dgm:cxn modelId="{9EA4BA47-D079-4778-8FEC-F9C0DE8123CA}" type="presParOf" srcId="{14755964-6214-4A46-9697-05FA79DF4880}" destId="{3E6333EE-5433-4616-9CEC-6B551D22735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8F296-EF07-417F-9E90-61DCAA7F653E}">
      <dsp:nvSpPr>
        <dsp:cNvPr id="0" name=""/>
        <dsp:cNvSpPr/>
      </dsp:nvSpPr>
      <dsp:spPr>
        <a:xfrm>
          <a:off x="0" y="-327901"/>
          <a:ext cx="5440662" cy="6202679"/>
        </a:xfrm>
        <a:prstGeom prst="round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4926D-50C6-4E94-8612-2314FD5E8C6A}">
      <dsp:nvSpPr>
        <dsp:cNvPr id="0" name=""/>
        <dsp:cNvSpPr/>
      </dsp:nvSpPr>
      <dsp:spPr>
        <a:xfrm>
          <a:off x="5420850" y="963316"/>
          <a:ext cx="5308109" cy="50332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/>
              </a:solidFill>
            </a:rPr>
            <a:t> </a:t>
          </a:r>
          <a:r>
            <a:rPr lang="it-IT" sz="3600" kern="1200" dirty="0" err="1">
              <a:solidFill>
                <a:schemeClr val="bg1"/>
              </a:solidFill>
            </a:rPr>
            <a:t>Master’s</a:t>
          </a:r>
          <a:r>
            <a:rPr lang="it-IT" sz="3600" kern="1200" dirty="0">
              <a:solidFill>
                <a:schemeClr val="bg1"/>
              </a:solidFill>
            </a:rPr>
            <a:t> </a:t>
          </a:r>
          <a:r>
            <a:rPr lang="it-IT" sz="3600" kern="1200" dirty="0" err="1">
              <a:solidFill>
                <a:schemeClr val="bg1"/>
              </a:solidFill>
            </a:rPr>
            <a:t>Degree</a:t>
          </a:r>
          <a:r>
            <a:rPr lang="it-IT" sz="3600" kern="1200" dirty="0">
              <a:solidFill>
                <a:schemeClr val="bg1"/>
              </a:solidFill>
            </a:rPr>
            <a:t> in</a:t>
          </a:r>
          <a:br>
            <a:rPr lang="it-IT" sz="3600" kern="1200" dirty="0">
              <a:solidFill>
                <a:schemeClr val="bg1"/>
              </a:solidFill>
            </a:rPr>
          </a:br>
          <a:br>
            <a:rPr lang="it-IT" sz="3600" kern="1200" dirty="0">
              <a:solidFill>
                <a:schemeClr val="bg1"/>
              </a:solidFill>
            </a:rPr>
          </a:br>
          <a:r>
            <a:rPr lang="it-IT" sz="3600" b="1" kern="1200" dirty="0" err="1">
              <a:solidFill>
                <a:schemeClr val="bg1"/>
              </a:solidFill>
            </a:rPr>
            <a:t>Pharmaceutical</a:t>
          </a:r>
          <a:r>
            <a:rPr lang="it-IT" sz="36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 dirty="0" err="1">
              <a:solidFill>
                <a:schemeClr val="bg1"/>
              </a:solidFill>
            </a:rPr>
            <a:t>Biotechnologies</a:t>
          </a:r>
          <a:r>
            <a:rPr lang="it-IT" sz="3600" b="1" kern="1200" dirty="0">
              <a:solidFill>
                <a:schemeClr val="bg1"/>
              </a:solidFill>
            </a:rPr>
            <a:t> </a:t>
          </a:r>
          <a:br>
            <a:rPr lang="it-IT" sz="3600" b="1" kern="1200" dirty="0">
              <a:solidFill>
                <a:schemeClr val="bg1"/>
              </a:solidFill>
            </a:rPr>
          </a:br>
          <a:r>
            <a:rPr lang="it-IT" sz="3600" kern="1200" dirty="0">
              <a:solidFill>
                <a:schemeClr val="bg1"/>
              </a:solidFill>
            </a:rPr>
            <a:t>–</a:t>
          </a:r>
          <a:br>
            <a:rPr lang="it-IT" sz="3600" kern="1200" dirty="0">
              <a:solidFill>
                <a:schemeClr val="bg1"/>
              </a:solidFill>
            </a:rPr>
          </a:br>
          <a:r>
            <a:rPr lang="it-IT" sz="3600" b="1" kern="1200" dirty="0" err="1">
              <a:solidFill>
                <a:schemeClr val="bg1"/>
              </a:solidFill>
            </a:rPr>
            <a:t>Biotechnologie</a:t>
          </a:r>
          <a:r>
            <a:rPr lang="it-IT" sz="36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 dirty="0">
              <a:solidFill>
                <a:schemeClr val="bg1"/>
              </a:solidFill>
            </a:rPr>
            <a:t>Farmaceutiche</a:t>
          </a:r>
          <a:endParaRPr lang="it-IT" sz="3600" kern="1200" dirty="0"/>
        </a:p>
      </dsp:txBody>
      <dsp:txXfrm>
        <a:off x="5420850" y="963316"/>
        <a:ext cx="5308109" cy="50332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95" y="571759"/>
          <a:ext cx="0" cy="508113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3668797" y="1344380"/>
          <a:ext cx="5261760" cy="252764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3129081" y="3027642"/>
          <a:ext cx="2672395" cy="262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918899" y="216576"/>
          <a:ext cx="693236" cy="5822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918899" y="216576"/>
        <a:ext cx="693236" cy="5822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0" y="571759"/>
          <a:ext cx="0" cy="508113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3618664" y="1344380"/>
          <a:ext cx="5261760" cy="252764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3104014" y="3027642"/>
          <a:ext cx="2672395" cy="262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893832" y="216576"/>
          <a:ext cx="693236" cy="5822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893832" y="216576"/>
        <a:ext cx="693236" cy="5822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17832" y="571759"/>
          <a:ext cx="0" cy="508113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3704270" y="1344380"/>
          <a:ext cx="5261760" cy="252764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3146817" y="3027642"/>
          <a:ext cx="2672395" cy="262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936635" y="216576"/>
          <a:ext cx="693236" cy="5822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936635" y="216576"/>
        <a:ext cx="693236" cy="582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427347" y="573327"/>
          <a:ext cx="0" cy="49667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555463" y="855229"/>
          <a:ext cx="4288905" cy="374494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2836874" y="2973912"/>
          <a:ext cx="2612223" cy="256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0" y="6248"/>
          <a:ext cx="3238831" cy="551858"/>
        </a:xfrm>
        <a:prstGeom prst="rect">
          <a:avLst/>
        </a:prstGeom>
        <a:solidFill>
          <a:srgbClr val="AA000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Reference</a:t>
          </a:r>
          <a:r>
            <a:rPr lang="it-IT" sz="2400" kern="1200" baseline="0" dirty="0"/>
            <a:t> </a:t>
          </a:r>
          <a:r>
            <a:rPr lang="it-IT" sz="2400" kern="1200" baseline="0" dirty="0" err="1"/>
            <a:t>structures</a:t>
          </a:r>
          <a:endParaRPr lang="it-IT" sz="2400" kern="1200" dirty="0"/>
        </a:p>
      </dsp:txBody>
      <dsp:txXfrm>
        <a:off x="0" y="6248"/>
        <a:ext cx="3238831" cy="551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427347" y="573327"/>
          <a:ext cx="0" cy="49667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555620" y="660960"/>
          <a:ext cx="4288905" cy="3744945"/>
        </a:xfrm>
        <a:prstGeom prst="round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2836874" y="2973912"/>
          <a:ext cx="2612223" cy="256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259860" y="6248"/>
          <a:ext cx="2558693" cy="551858"/>
        </a:xfrm>
        <a:prstGeom prst="rect">
          <a:avLst/>
        </a:prstGeom>
        <a:solidFill>
          <a:srgbClr val="AA000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Place</a:t>
          </a:r>
          <a:r>
            <a:rPr lang="it-IT" sz="2400" kern="1200" dirty="0"/>
            <a:t> of </a:t>
          </a:r>
          <a:r>
            <a:rPr lang="it-IT" sz="2400" kern="1200" dirty="0" err="1"/>
            <a:t>teaching</a:t>
          </a:r>
          <a:endParaRPr lang="it-IT" sz="2400" kern="1200" dirty="0"/>
        </a:p>
      </dsp:txBody>
      <dsp:txXfrm>
        <a:off x="259860" y="6248"/>
        <a:ext cx="2558693" cy="551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12A2D-65B5-4E52-863C-E7A6C04B0F3A}">
      <dsp:nvSpPr>
        <dsp:cNvPr id="0" name=""/>
        <dsp:cNvSpPr/>
      </dsp:nvSpPr>
      <dsp:spPr>
        <a:xfrm>
          <a:off x="632579" y="310109"/>
          <a:ext cx="0" cy="5582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45C06-95F0-4306-B6F7-B86AE7FBDAB9}">
      <dsp:nvSpPr>
        <dsp:cNvPr id="0" name=""/>
        <dsp:cNvSpPr/>
      </dsp:nvSpPr>
      <dsp:spPr>
        <a:xfrm>
          <a:off x="1873091" y="636920"/>
          <a:ext cx="2936038" cy="260123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87868-B0A5-423E-B4CB-E25A48557D0B}">
      <dsp:nvSpPr>
        <dsp:cNvPr id="0" name=""/>
        <dsp:cNvSpPr/>
      </dsp:nvSpPr>
      <dsp:spPr>
        <a:xfrm>
          <a:off x="1014079" y="3318433"/>
          <a:ext cx="2936038" cy="2884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A22BA-C471-4A36-B5EA-2FEBD1B52B41}">
      <dsp:nvSpPr>
        <dsp:cNvPr id="0" name=""/>
        <dsp:cNvSpPr/>
      </dsp:nvSpPr>
      <dsp:spPr>
        <a:xfrm>
          <a:off x="515957" y="294044"/>
          <a:ext cx="2176302" cy="620267"/>
        </a:xfrm>
        <a:prstGeom prst="rect">
          <a:avLst/>
        </a:prstGeom>
        <a:solidFill>
          <a:srgbClr val="AA000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 err="1"/>
            <a:t>Features</a:t>
          </a:r>
          <a:endParaRPr lang="it-IT" sz="2400" b="1" kern="1200" dirty="0"/>
        </a:p>
      </dsp:txBody>
      <dsp:txXfrm>
        <a:off x="515957" y="294044"/>
        <a:ext cx="2176302" cy="620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3951" y="552398"/>
          <a:ext cx="0" cy="49715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3726251" y="1308361"/>
          <a:ext cx="5148312" cy="2473149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3129893" y="2955330"/>
          <a:ext cx="2614776" cy="256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0" y="0"/>
          <a:ext cx="1345144" cy="552398"/>
        </a:xfrm>
        <a:prstGeom prst="rect">
          <a:avLst/>
        </a:prstGeom>
        <a:solidFill>
          <a:srgbClr val="AA000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Aims</a:t>
          </a:r>
          <a:endParaRPr lang="it-IT" sz="2400" kern="1200" dirty="0"/>
        </a:p>
      </dsp:txBody>
      <dsp:txXfrm>
        <a:off x="0" y="0"/>
        <a:ext cx="1345144" cy="552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164373" y="552398"/>
          <a:ext cx="0" cy="49715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3726251" y="1308361"/>
          <a:ext cx="5148312" cy="2473149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3129893" y="2955330"/>
          <a:ext cx="2614776" cy="256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0" y="215391"/>
          <a:ext cx="2514737" cy="552398"/>
        </a:xfrm>
        <a:prstGeom prst="rect">
          <a:avLst/>
        </a:prstGeom>
        <a:solidFill>
          <a:srgbClr val="AA000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>
            <a:solidFill>
              <a:srgbClr val="AA0004"/>
            </a:solidFill>
          </a:endParaRPr>
        </a:p>
      </dsp:txBody>
      <dsp:txXfrm>
        <a:off x="0" y="215391"/>
        <a:ext cx="2514737" cy="552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3951" y="552398"/>
          <a:ext cx="0" cy="49715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3726251" y="1308361"/>
          <a:ext cx="5148312" cy="2473149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3129893" y="2955330"/>
          <a:ext cx="2614776" cy="256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822098" y="30481"/>
          <a:ext cx="371515" cy="552398"/>
        </a:xfrm>
        <a:prstGeom prst="rect">
          <a:avLst/>
        </a:prstGeom>
        <a:solidFill>
          <a:srgbClr val="AA000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822098" y="30481"/>
        <a:ext cx="371515" cy="5523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3951" y="552398"/>
          <a:ext cx="0" cy="49715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3726251" y="1308361"/>
          <a:ext cx="5148312" cy="2473149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3129893" y="2955330"/>
          <a:ext cx="2614776" cy="256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822098" y="30481"/>
          <a:ext cx="371515" cy="552398"/>
        </a:xfrm>
        <a:prstGeom prst="rect">
          <a:avLst/>
        </a:prstGeom>
        <a:solidFill>
          <a:srgbClr val="AA000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822098" y="30481"/>
        <a:ext cx="371515" cy="5523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33B7-2035-4C2F-8F51-473A46985EE1}">
      <dsp:nvSpPr>
        <dsp:cNvPr id="0" name=""/>
        <dsp:cNvSpPr/>
      </dsp:nvSpPr>
      <dsp:spPr>
        <a:xfrm>
          <a:off x="5363" y="558885"/>
          <a:ext cx="0" cy="49667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F16-CDC3-4561-8510-41D31D650A12}">
      <dsp:nvSpPr>
        <dsp:cNvPr id="0" name=""/>
        <dsp:cNvSpPr/>
      </dsp:nvSpPr>
      <dsp:spPr>
        <a:xfrm>
          <a:off x="3731279" y="1314110"/>
          <a:ext cx="5143284" cy="2470733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5159-DBB0-4B8C-B1C3-3CEA6DE86B19}">
      <dsp:nvSpPr>
        <dsp:cNvPr id="0" name=""/>
        <dsp:cNvSpPr/>
      </dsp:nvSpPr>
      <dsp:spPr>
        <a:xfrm>
          <a:off x="3131170" y="2959470"/>
          <a:ext cx="2612223" cy="256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33EE-5433-4616-9CEC-6B551D227353}">
      <dsp:nvSpPr>
        <dsp:cNvPr id="0" name=""/>
        <dsp:cNvSpPr/>
      </dsp:nvSpPr>
      <dsp:spPr>
        <a:xfrm>
          <a:off x="970753" y="211699"/>
          <a:ext cx="677627" cy="5691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970753" y="211699"/>
        <a:ext cx="677627" cy="569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132-047A-4C30-97AD-7733762F554B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B536-9FA3-4940-8C9D-ED9264FA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E886-1573-40AC-9E09-050F9AC625A5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91ED-56D3-4375-977F-FA3F9F1C0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689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09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49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166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755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499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457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586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3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12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73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86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6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02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46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713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11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8A6E1-DC11-C213-C49B-4CE1A884E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EF09-4C5E-B147-BEF8-8B66FFF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74B46-543F-F0B0-1410-BF1E7177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F3B55-F3E2-1A2D-7FD6-BEC64BE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2C70-ACDC-D114-6B42-27BE4C2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24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397" y="1159933"/>
            <a:ext cx="4709206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934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AA0004"/>
          </a:solidFill>
          <a:ln w="9525">
            <a:noFill/>
            <a:miter lim="800000"/>
            <a:headEnd/>
            <a:tailEnd/>
          </a:ln>
        </p:spPr>
        <p:txBody>
          <a:bodyPr wrap="none" lIns="72000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A703DA-C362-E452-CF6A-3D365299A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00" y="147563"/>
            <a:ext cx="1885998" cy="8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1098" y="2269067"/>
            <a:ext cx="5189805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635D8-CCDF-6D38-8F13-A179A41E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34A56-224E-D866-A28F-911AF1B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815B5-BA9F-4BC1-142B-FB146E5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39FF7-9837-5485-22E6-98359CE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95AF-CF08-9540-8958-30ECAA2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9B05C-6215-0CBC-7B82-45F3AB9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BDA081-A4AC-23E8-A80B-BB3EDFA4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D27AD-7692-29FD-138C-8E2D277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7B6A-8E96-4A22-AC28-CC5D4A5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665B-5DD5-68C7-A7BF-2101FC9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E8C6D-2746-FE8C-D954-F04A089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4DAC7-51DC-0512-D3C5-636DA9B6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C77EFD-F6AD-7E4A-2466-734F7D9F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64D86-9423-4050-EABD-82F754A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5BF3C-0092-1DEB-DF7D-873B0EC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891FFC-8CE4-A06C-6922-845EBB33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E9C76-ADD7-91FE-76C9-8E59F94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3DAC0-0839-47EF-03C6-93B46E1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AAB33E-3013-3EE2-4E41-A18D1471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8BE1D0-E709-E1B6-7882-A7C1F3F8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7025A-7024-FF82-2CD9-A169C692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94965E-60D1-02D6-7D5B-78FA5B51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85446E-D0C3-EB44-D741-898EA10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CEDB29-873E-5535-846B-35B3DC3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1BEB9-DC85-61DC-2E70-EECA882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84C7E1-3A6B-9BF3-9D7E-B84FBB4E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B297B-6060-AC1C-692E-69C528C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2E7EA-01EC-8DA9-0AD8-097FF79E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D660FF-A924-B2C4-5D36-2548BC1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8134CA-4890-3AD2-BFC1-635593B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B0E4-734C-4FB1-ABD0-43EBCEE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A02DE-EF25-8A34-A17C-9CF1E53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FA90-A16F-D126-B45F-FA7913A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362F2-2D07-BADC-9028-5FF264BB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C2D8-244A-8B91-1324-66BF5F72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98A4E-3799-1101-A9C0-EA1E537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6DED9-3158-0431-69E5-757400D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70726-1E27-AA9F-3B2E-692DBC8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53B16-4FDD-45A1-11E9-42FB6DC8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74E34-1E69-D976-B1C5-8499B3A1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9DC378-0820-E023-FD20-90E7E384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4F833C-9ED4-C074-2B18-A66A6F9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D7FED-89C8-E0C9-1D82-9482433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73D6B-3B98-0B4D-3839-170A907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2E685-16F2-CD57-8F24-94C80A5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F94EB-D8FF-46BD-0EB1-02B9720A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70D6-0EEB-48B5-B03E-48E409845EC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05C7A-E8F9-1686-FBF1-6D0625EB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E8887-8F71-A9F3-4692-499C436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d.it/avvisi-ammissione-lauree-magistrali-ingle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d.it/en/how-appl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ly.unipd.it/courses/course/34-pharmaceutical-biotechnologies?search=1923692" TargetMode="External"/><Relationship Id="rId4" Type="http://schemas.openxmlformats.org/officeDocument/2006/relationships/hyperlink" Target="https://uniweb.unipd.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dsfarm.unipd.it/doubledegree" TargetMode="External"/><Relationship Id="rId4" Type="http://schemas.openxmlformats.org/officeDocument/2006/relationships/hyperlink" Target="https://www.mci.edu/e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patrizia.polverinodelaureto@unipd.it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hyperlink" Target="mailto:internationaldesk.medicinachirurgia@unipd.it" TargetMode="External"/><Relationship Id="rId10" Type="http://schemas.openxmlformats.org/officeDocument/2006/relationships/hyperlink" Target="https://www.instagram.com/dsfarmunipd/" TargetMode="External"/><Relationship Id="rId4" Type="http://schemas.openxmlformats.org/officeDocument/2006/relationships/hyperlink" Target="mailto:didattica.dsf@unipd.it" TargetMode="External"/><Relationship Id="rId9" Type="http://schemas.openxmlformats.org/officeDocument/2006/relationships/hyperlink" Target="https://www.facebook.com/DSF.uniP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1" y="1923535"/>
            <a:ext cx="2671752" cy="968315"/>
          </a:xfrm>
          <a:prstGeom prst="rect">
            <a:avLst/>
          </a:prstGeom>
        </p:spPr>
      </p:pic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145958358"/>
              </p:ext>
            </p:extLst>
          </p:nvPr>
        </p:nvGraphicFramePr>
        <p:xfrm>
          <a:off x="640080" y="655320"/>
          <a:ext cx="10728960" cy="620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1721" y="302112"/>
            <a:ext cx="4676508" cy="19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313D8A-1786-B349-DEAB-B75D6CAE5268}"/>
              </a:ext>
            </a:extLst>
          </p:cNvPr>
          <p:cNvSpPr txBox="1"/>
          <p:nvPr/>
        </p:nvSpPr>
        <p:spPr>
          <a:xfrm>
            <a:off x="5940047" y="349774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530365469"/>
              </p:ext>
            </p:extLst>
          </p:nvPr>
        </p:nvGraphicFramePr>
        <p:xfrm>
          <a:off x="311727" y="1206772"/>
          <a:ext cx="8880425" cy="565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07760" y="1400989"/>
            <a:ext cx="7420800" cy="595452"/>
          </a:xfrm>
          <a:prstGeom prst="rect">
            <a:avLst/>
          </a:prstGeom>
          <a:solidFill>
            <a:srgbClr val="AA00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u="sng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ELECTIVE COURSES</a:t>
            </a:r>
            <a:r>
              <a:rPr lang="it-IT" sz="2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 a</a:t>
            </a:r>
            <a:r>
              <a:rPr lang="it-IT" sz="2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it-IT" sz="2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it-IT" sz="2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 CFU</a:t>
            </a:r>
            <a:endParaRPr lang="it-IT" sz="2400" kern="12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3989" y="2037831"/>
            <a:ext cx="85331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Choose between </a:t>
            </a:r>
            <a:r>
              <a:rPr lang="en-US" sz="2000" b="1" dirty="0">
                <a:ea typeface="Calibri" panose="020F0502020204030204" pitchFamily="34" charset="0"/>
                <a:cs typeface="Calibri" panose="020F0502020204030204" pitchFamily="34" charset="0"/>
              </a:rPr>
              <a:t>courses provided by the Master’s degree </a:t>
            </a:r>
            <a:r>
              <a:rPr lang="en-US" sz="2000" b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000" b="1" dirty="0">
                <a:ea typeface="Calibri" panose="020F0502020204030204" pitchFamily="34" charset="0"/>
                <a:cs typeface="Calibri" panose="020F0502020204030204" pitchFamily="34" charset="0"/>
              </a:rPr>
              <a:t> in Pharmaceutical Biotechnologies</a:t>
            </a:r>
            <a:endParaRPr lang="en-US" sz="20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Bioinformatics and Computational Biology               8 CFU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Start-up ideas in Pharmaceutical Biotechnologies   8 CFU </a:t>
            </a:r>
            <a:endParaRPr lang="it-IT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54" y="2502089"/>
            <a:ext cx="3959882" cy="2639509"/>
          </a:xfrm>
          <a:prstGeom prst="round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837E50-26E1-D9C8-EDE9-B43742EC6CA3}"/>
              </a:ext>
            </a:extLst>
          </p:cNvPr>
          <p:cNvSpPr txBox="1"/>
          <p:nvPr/>
        </p:nvSpPr>
        <p:spPr>
          <a:xfrm>
            <a:off x="345864" y="4355434"/>
            <a:ext cx="707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Or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courses</a:t>
            </a:r>
            <a:r>
              <a:rPr lang="it-IT" dirty="0"/>
              <a:t> </a:t>
            </a:r>
            <a:r>
              <a:rPr lang="it-IT" dirty="0" err="1"/>
              <a:t>provided</a:t>
            </a:r>
            <a:r>
              <a:rPr lang="it-IT" dirty="0"/>
              <a:t> by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Master’s</a:t>
            </a:r>
            <a:r>
              <a:rPr lang="it-IT" dirty="0"/>
              <a:t> degree </a:t>
            </a:r>
            <a:r>
              <a:rPr lang="it-IT" dirty="0" err="1"/>
              <a:t>programmes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4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313D8A-1786-B349-DEAB-B75D6CAE5268}"/>
              </a:ext>
            </a:extLst>
          </p:cNvPr>
          <p:cNvSpPr txBox="1"/>
          <p:nvPr/>
        </p:nvSpPr>
        <p:spPr>
          <a:xfrm>
            <a:off x="5871611" y="391484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035296903"/>
              </p:ext>
            </p:extLst>
          </p:nvPr>
        </p:nvGraphicFramePr>
        <p:xfrm>
          <a:off x="319639" y="1206773"/>
          <a:ext cx="8966031" cy="565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07760" y="1400989"/>
            <a:ext cx="2848800" cy="595452"/>
          </a:xfrm>
          <a:prstGeom prst="rect">
            <a:avLst/>
          </a:prstGeom>
          <a:solidFill>
            <a:srgbClr val="AA00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 err="1">
                <a:solidFill>
                  <a:schemeClr val="bg1"/>
                </a:solidFill>
              </a:rPr>
              <a:t>Other</a:t>
            </a:r>
            <a:r>
              <a:rPr lang="it-IT" sz="2400" kern="1200" dirty="0">
                <a:solidFill>
                  <a:schemeClr val="bg1"/>
                </a:solidFill>
              </a:rPr>
              <a:t> </a:t>
            </a:r>
            <a:r>
              <a:rPr lang="it-IT" sz="2400" kern="1200" dirty="0" err="1">
                <a:solidFill>
                  <a:schemeClr val="bg1"/>
                </a:solidFill>
              </a:rPr>
              <a:t>activities</a:t>
            </a:r>
            <a:endParaRPr lang="it-IT" sz="2400" kern="12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2030815"/>
            <a:ext cx="4135302" cy="2756437"/>
          </a:xfrm>
          <a:prstGeom prst="round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52290" y="2386595"/>
            <a:ext cx="536447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Students can </a:t>
            </a:r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obtain</a:t>
            </a:r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credits</a:t>
            </a:r>
            <a:endParaRPr lang="it-IT" sz="2000" b="1" dirty="0">
              <a:solidFill>
                <a:srgbClr val="AA0004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«</a:t>
            </a:r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C51543-EED5-FC59-8753-32B638BD8497}"/>
              </a:ext>
            </a:extLst>
          </p:cNvPr>
          <p:cNvSpPr txBox="1"/>
          <p:nvPr/>
        </p:nvSpPr>
        <p:spPr bwMode="auto">
          <a:xfrm>
            <a:off x="651917" y="3773845"/>
            <a:ext cx="468384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training activities aimed at facilitating professional choices,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direct knowledge of the occupational sector to which the qualification may give access</a:t>
            </a: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stages</a:t>
            </a:r>
          </a:p>
          <a:p>
            <a:pPr algn="just"/>
            <a:endParaRPr lang="it-IT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OR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51917" y="571509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short </a:t>
            </a:r>
            <a:r>
              <a:rPr lang="it-IT" sz="2000" b="1" dirty="0" err="1">
                <a:solidFill>
                  <a:srgbClr val="C00000"/>
                </a:solidFill>
              </a:rPr>
              <a:t>courses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 err="1"/>
              <a:t>held</a:t>
            </a:r>
            <a:r>
              <a:rPr lang="it-IT" sz="2000" dirty="0"/>
              <a:t> by </a:t>
            </a:r>
            <a:r>
              <a:rPr lang="it-IT" sz="2000" dirty="0" err="1"/>
              <a:t>internationally</a:t>
            </a:r>
            <a:r>
              <a:rPr lang="it-IT" sz="2000" dirty="0"/>
              <a:t> </a:t>
            </a:r>
          </a:p>
          <a:p>
            <a:r>
              <a:rPr lang="it-IT" sz="2000" dirty="0"/>
              <a:t>     </a:t>
            </a:r>
            <a:r>
              <a:rPr lang="it-IT" sz="2000" dirty="0" err="1"/>
              <a:t>known</a:t>
            </a:r>
            <a:r>
              <a:rPr lang="it-IT" sz="2000" dirty="0"/>
              <a:t> </a:t>
            </a:r>
            <a:r>
              <a:rPr lang="it-IT" sz="2000" dirty="0" err="1"/>
              <a:t>professors</a:t>
            </a:r>
            <a:r>
              <a:rPr lang="it-IT" sz="2000" dirty="0"/>
              <a:t> </a:t>
            </a:r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F92A8CD9-2EAE-47C1-7AE0-F63E5579BDD0}"/>
              </a:ext>
            </a:extLst>
          </p:cNvPr>
          <p:cNvSpPr/>
          <p:nvPr/>
        </p:nvSpPr>
        <p:spPr bwMode="auto">
          <a:xfrm>
            <a:off x="5545588" y="3972300"/>
            <a:ext cx="310063" cy="268085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82829" y="5051117"/>
            <a:ext cx="3219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are </a:t>
            </a:r>
            <a:r>
              <a:rPr lang="it-IT" sz="2000" b="1" dirty="0" err="1"/>
              <a:t>highly</a:t>
            </a:r>
            <a:r>
              <a:rPr lang="it-IT" sz="2000" b="1" dirty="0"/>
              <a:t> </a:t>
            </a:r>
            <a:r>
              <a:rPr lang="it-IT" sz="2000" b="1" dirty="0" err="1"/>
              <a:t>recommended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9427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/>
          <p:cNvSpPr/>
          <p:nvPr/>
        </p:nvSpPr>
        <p:spPr>
          <a:xfrm flipH="1">
            <a:off x="519546" y="1572198"/>
            <a:ext cx="0" cy="5285802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asellaDiTesto 2"/>
          <p:cNvSpPr txBox="1"/>
          <p:nvPr/>
        </p:nvSpPr>
        <p:spPr>
          <a:xfrm>
            <a:off x="275400" y="1477189"/>
            <a:ext cx="2848800" cy="595452"/>
          </a:xfrm>
          <a:prstGeom prst="rect">
            <a:avLst/>
          </a:prstGeom>
          <a:solidFill>
            <a:srgbClr val="AA00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313D8A-1786-B349-DEAB-B75D6CAE5268}"/>
              </a:ext>
            </a:extLst>
          </p:cNvPr>
          <p:cNvSpPr txBox="1"/>
          <p:nvPr/>
        </p:nvSpPr>
        <p:spPr>
          <a:xfrm>
            <a:off x="5912338" y="267906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4626" y="2674620"/>
            <a:ext cx="106922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b="1" dirty="0" err="1"/>
              <a:t>Pharmaceutical</a:t>
            </a:r>
            <a:r>
              <a:rPr lang="it-IT" sz="2000" b="1" dirty="0"/>
              <a:t> </a:t>
            </a:r>
            <a:r>
              <a:rPr lang="it-IT" sz="2000" b="1" dirty="0" err="1"/>
              <a:t>Biotechnologies</a:t>
            </a:r>
            <a:r>
              <a:rPr lang="it-IT" sz="2000" b="1" dirty="0"/>
              <a:t> </a:t>
            </a:r>
            <a:r>
              <a:rPr lang="it-IT" sz="2000" b="1" dirty="0" err="1"/>
              <a:t>is</a:t>
            </a:r>
            <a:r>
              <a:rPr lang="it-IT" sz="2000" b="1" dirty="0"/>
              <a:t> a limited access </a:t>
            </a:r>
            <a:r>
              <a:rPr lang="it-IT" sz="2000" b="1" dirty="0" err="1"/>
              <a:t>Master’s</a:t>
            </a:r>
            <a:r>
              <a:rPr lang="it-IT" sz="2000" b="1" dirty="0"/>
              <a:t> degree </a:t>
            </a:r>
            <a:r>
              <a:rPr lang="it-IT" sz="2000" b="1" dirty="0" err="1"/>
              <a:t>programme</a:t>
            </a:r>
            <a:r>
              <a:rPr lang="it-IT" sz="2000" b="1" dirty="0"/>
              <a:t> </a:t>
            </a:r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a maximum number of places is available for enrolment every academic year</a:t>
            </a:r>
          </a:p>
          <a:p>
            <a:pPr algn="just"/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/>
              <a:t>Check the </a:t>
            </a:r>
            <a:r>
              <a:rPr lang="en-US" sz="2000" b="1" dirty="0">
                <a:hlinkClick r:id="rId3"/>
              </a:rPr>
              <a:t>Call for admission</a:t>
            </a:r>
            <a:r>
              <a:rPr lang="en-US" sz="2000" b="1" dirty="0"/>
              <a:t> </a:t>
            </a:r>
            <a:r>
              <a:rPr lang="en-US" sz="2000" dirty="0"/>
              <a:t>carefully! All the necessary information regarding the application procedure, entry requirements, deadlines, number of places available (specifying further those available for EU and equated and for non-EU students residing outside Italy) and the admission procedure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413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/>
          <p:cNvSpPr/>
          <p:nvPr/>
        </p:nvSpPr>
        <p:spPr>
          <a:xfrm>
            <a:off x="550718" y="1610591"/>
            <a:ext cx="0" cy="5247409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asellaDiTesto 2"/>
          <p:cNvSpPr txBox="1"/>
          <p:nvPr/>
        </p:nvSpPr>
        <p:spPr>
          <a:xfrm>
            <a:off x="275400" y="1477189"/>
            <a:ext cx="2848800" cy="595452"/>
          </a:xfrm>
          <a:prstGeom prst="rect">
            <a:avLst/>
          </a:prstGeom>
          <a:solidFill>
            <a:srgbClr val="AA00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313D8A-1786-B349-DEAB-B75D6CAE5268}"/>
              </a:ext>
            </a:extLst>
          </p:cNvPr>
          <p:cNvSpPr txBox="1"/>
          <p:nvPr/>
        </p:nvSpPr>
        <p:spPr>
          <a:xfrm>
            <a:off x="5912338" y="267906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6037" y="2261276"/>
            <a:ext cx="10622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sym typeface="Wingdings" panose="05000000000000000000" pitchFamily="2" charset="2"/>
                <a:hlinkClick r:id="rId3"/>
              </a:rPr>
              <a:t>The </a:t>
            </a:r>
            <a:r>
              <a:rPr lang="it-IT" b="1" dirty="0" err="1">
                <a:sym typeface="Wingdings" panose="05000000000000000000" pitchFamily="2" charset="2"/>
                <a:hlinkClick r:id="rId3"/>
              </a:rPr>
              <a:t>application</a:t>
            </a:r>
            <a:r>
              <a:rPr lang="it-IT" b="1" dirty="0">
                <a:sym typeface="Wingdings" panose="05000000000000000000" pitchFamily="2" charset="2"/>
                <a:hlinkClick r:id="rId3"/>
              </a:rPr>
              <a:t> </a:t>
            </a:r>
            <a:r>
              <a:rPr lang="it-IT" b="1" dirty="0" err="1">
                <a:sym typeface="Wingdings" panose="05000000000000000000" pitchFamily="2" charset="2"/>
                <a:hlinkClick r:id="rId3"/>
              </a:rPr>
              <a:t>process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depends</a:t>
            </a:r>
            <a:r>
              <a:rPr lang="it-IT" dirty="0">
                <a:sym typeface="Wingdings" panose="05000000000000000000" pitchFamily="2" charset="2"/>
              </a:rPr>
              <a:t> on </a:t>
            </a:r>
          </a:p>
          <a:p>
            <a:pPr algn="just"/>
            <a:endParaRPr lang="it-IT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 err="1">
                <a:sym typeface="Wingdings" panose="05000000000000000000" pitchFamily="2" charset="2"/>
              </a:rPr>
              <a:t>your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citizenship</a:t>
            </a:r>
            <a:r>
              <a:rPr lang="it-IT" dirty="0">
                <a:sym typeface="Wingdings" panose="05000000000000000000" pitchFamily="2" charset="2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 err="1">
                <a:sym typeface="Wingdings" panose="05000000000000000000" pitchFamily="2" charset="2"/>
              </a:rPr>
              <a:t>your</a:t>
            </a:r>
            <a:r>
              <a:rPr lang="it-IT" dirty="0">
                <a:sym typeface="Wingdings" panose="05000000000000000000" pitchFamily="2" charset="2"/>
              </a:rPr>
              <a:t> residence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 err="1">
                <a:sym typeface="Wingdings" panose="05000000000000000000" pitchFamily="2" charset="2"/>
              </a:rPr>
              <a:t>where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you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got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your</a:t>
            </a:r>
            <a:r>
              <a:rPr lang="it-IT" dirty="0">
                <a:sym typeface="Wingdings" panose="05000000000000000000" pitchFamily="2" charset="2"/>
              </a:rPr>
              <a:t> entry </a:t>
            </a:r>
            <a:r>
              <a:rPr lang="it-IT" dirty="0" err="1">
                <a:sym typeface="Wingdings" panose="05000000000000000000" pitchFamily="2" charset="2"/>
              </a:rPr>
              <a:t>title</a:t>
            </a:r>
            <a:r>
              <a:rPr lang="it-IT" dirty="0">
                <a:sym typeface="Wingdings" panose="05000000000000000000" pitchFamily="2" charset="2"/>
              </a:rPr>
              <a:t> (</a:t>
            </a:r>
            <a:r>
              <a:rPr lang="it-IT" dirty="0" err="1">
                <a:sym typeface="Wingdings" panose="05000000000000000000" pitchFamily="2" charset="2"/>
              </a:rPr>
              <a:t>Italian</a:t>
            </a:r>
            <a:r>
              <a:rPr lang="it-IT" dirty="0">
                <a:sym typeface="Wingdings" panose="05000000000000000000" pitchFamily="2" charset="2"/>
              </a:rPr>
              <a:t> or non-</a:t>
            </a:r>
            <a:r>
              <a:rPr lang="it-IT" dirty="0" err="1">
                <a:sym typeface="Wingdings" panose="05000000000000000000" pitchFamily="2" charset="2"/>
              </a:rPr>
              <a:t>Italian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en-US" b="0" i="0" dirty="0">
                <a:effectLst/>
              </a:rPr>
              <a:t>academic diploma, degree or equivalent</a:t>
            </a:r>
            <a:r>
              <a:rPr lang="it-IT" dirty="0">
                <a:sym typeface="Wingdings" panose="05000000000000000000" pitchFamily="2" charset="2"/>
              </a:rPr>
              <a:t>)</a:t>
            </a:r>
          </a:p>
          <a:p>
            <a:r>
              <a:rPr lang="en-US" i="1" dirty="0"/>
              <a:t> </a:t>
            </a:r>
            <a:endParaRPr lang="en-US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Candidates need to apply through different platforms according to their entry qualification: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  Italian entry qualification holders: </a:t>
            </a:r>
            <a:r>
              <a:rPr lang="en-US" b="1" u="sng" dirty="0">
                <a:hlinkClick r:id="rId4"/>
              </a:rPr>
              <a:t>https://uniweb.unipd.it</a:t>
            </a:r>
            <a:endParaRPr lang="en-US" b="1" dirty="0"/>
          </a:p>
          <a:p>
            <a:r>
              <a:rPr lang="en-US" dirty="0"/>
              <a:t>      foreign entry qualification holders:</a:t>
            </a:r>
            <a:r>
              <a:rPr lang="en-US" dirty="0">
                <a:hlinkClick r:id="rId5"/>
              </a:rPr>
              <a:t> </a:t>
            </a:r>
            <a:r>
              <a:rPr lang="en-US" b="1" u="sng" dirty="0">
                <a:hlinkClick r:id="rId5"/>
              </a:rPr>
              <a:t>https://apply.unipd.it</a:t>
            </a:r>
            <a:endParaRPr lang="en-US" b="1" u="sng" dirty="0"/>
          </a:p>
          <a:p>
            <a:endParaRPr lang="en-US" b="1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rgbClr val="AA0004"/>
                </a:solidFill>
              </a:rPr>
              <a:t>For details always check the admission notice</a:t>
            </a:r>
            <a:endParaRPr lang="en-US" b="1" dirty="0">
              <a:solidFill>
                <a:srgbClr val="AA0004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981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B071CC-D380-1DF6-8CE7-955A38ADEEB2}"/>
              </a:ext>
            </a:extLst>
          </p:cNvPr>
          <p:cNvSpPr txBox="1"/>
          <p:nvPr/>
        </p:nvSpPr>
        <p:spPr>
          <a:xfrm>
            <a:off x="5808429" y="340643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sp>
        <p:nvSpPr>
          <p:cNvPr id="7" name="Connettore diritto 6">
            <a:extLst>
              <a:ext uri="{FF2B5EF4-FFF2-40B4-BE49-F238E27FC236}">
                <a16:creationId xmlns:a16="http://schemas.microsoft.com/office/drawing/2014/main" id="{E3CF171D-8CDA-151C-030E-165A15A58820}"/>
              </a:ext>
            </a:extLst>
          </p:cNvPr>
          <p:cNvSpPr/>
          <p:nvPr/>
        </p:nvSpPr>
        <p:spPr>
          <a:xfrm>
            <a:off x="443858" y="1740564"/>
            <a:ext cx="13341" cy="5117436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BB146F-C215-99A6-1DFD-53263D77B9B8}"/>
              </a:ext>
            </a:extLst>
          </p:cNvPr>
          <p:cNvSpPr txBox="1"/>
          <p:nvPr/>
        </p:nvSpPr>
        <p:spPr>
          <a:xfrm>
            <a:off x="192271" y="1391165"/>
            <a:ext cx="3932919" cy="595452"/>
          </a:xfrm>
          <a:prstGeom prst="rect">
            <a:avLst/>
          </a:prstGeom>
          <a:solidFill>
            <a:srgbClr val="AA00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>
                <a:solidFill>
                  <a:schemeClr val="bg1"/>
                </a:solidFill>
              </a:rPr>
              <a:t>Double Degree </a:t>
            </a:r>
            <a:r>
              <a:rPr lang="it-IT" sz="2400" kern="1200" dirty="0" err="1">
                <a:solidFill>
                  <a:schemeClr val="bg1"/>
                </a:solidFill>
              </a:rPr>
              <a:t>opportunity</a:t>
            </a:r>
            <a:r>
              <a:rPr lang="it-IT" sz="2400" kern="1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41E7C4C8-7639-4F5C-53EE-1455DB4BB5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901" y="2675313"/>
            <a:ext cx="3327443" cy="263444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1A9CEF-FC41-E94F-A56E-C3431A1CD30A}"/>
              </a:ext>
            </a:extLst>
          </p:cNvPr>
          <p:cNvSpPr txBox="1"/>
          <p:nvPr/>
        </p:nvSpPr>
        <p:spPr>
          <a:xfrm>
            <a:off x="800656" y="2249286"/>
            <a:ext cx="69197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 dirty="0">
                <a:solidFill>
                  <a:srgbClr val="AA0004"/>
                </a:solidFill>
                <a:effectLst/>
                <a:latin typeface="Arial" panose="020B0604020202020204" pitchFamily="34" charset="0"/>
              </a:rPr>
              <a:t>International </a:t>
            </a:r>
            <a:r>
              <a:rPr lang="it-IT" sz="2000" b="1" i="0" dirty="0" err="1">
                <a:solidFill>
                  <a:srgbClr val="AA0004"/>
                </a:solidFill>
                <a:effectLst/>
                <a:latin typeface="Arial" panose="020B0604020202020204" pitchFamily="34" charset="0"/>
              </a:rPr>
              <a:t>Biopharma</a:t>
            </a:r>
            <a:br>
              <a:rPr lang="it-IT" dirty="0"/>
            </a:br>
            <a:endParaRPr lang="it-IT" b="0" dirty="0">
              <a:effectLst/>
            </a:endParaRPr>
          </a:p>
          <a:p>
            <a:r>
              <a:rPr lang="it-IT" b="1" dirty="0">
                <a:effectLst/>
              </a:rPr>
              <a:t>Partner University</a:t>
            </a:r>
            <a:r>
              <a:rPr lang="it-IT" b="0" dirty="0">
                <a:effectLst/>
              </a:rPr>
              <a:t>: </a:t>
            </a:r>
            <a:r>
              <a:rPr lang="it-IT" b="0" u="sng" dirty="0">
                <a:solidFill>
                  <a:srgbClr val="484F59"/>
                </a:solidFill>
                <a:effectLst/>
                <a:hlinkClick r:id="rId4"/>
              </a:rPr>
              <a:t>Management Center Innsbruck</a:t>
            </a:r>
            <a:r>
              <a:rPr lang="it-IT" b="0" dirty="0">
                <a:solidFill>
                  <a:srgbClr val="484F59"/>
                </a:solidFill>
                <a:effectLst/>
              </a:rPr>
              <a:t> </a:t>
            </a:r>
            <a:r>
              <a:rPr lang="it-IT" b="0" dirty="0">
                <a:effectLst/>
              </a:rPr>
              <a:t>(Austria)</a:t>
            </a:r>
            <a:br>
              <a:rPr lang="it-IT" dirty="0"/>
            </a:br>
            <a:endParaRPr lang="it-IT" dirty="0"/>
          </a:p>
          <a:p>
            <a:r>
              <a:rPr lang="it-IT" b="1" dirty="0" err="1">
                <a:effectLst/>
              </a:rPr>
              <a:t>Mobility</a:t>
            </a:r>
            <a:r>
              <a:rPr lang="it-IT" b="1" dirty="0">
                <a:effectLst/>
              </a:rPr>
              <a:t> </a:t>
            </a:r>
            <a:r>
              <a:rPr lang="it-IT" b="1" dirty="0" err="1">
                <a:effectLst/>
              </a:rPr>
              <a:t>Period</a:t>
            </a:r>
            <a:r>
              <a:rPr lang="it-IT" b="0" dirty="0">
                <a:effectLst/>
              </a:rPr>
              <a:t>: second </a:t>
            </a:r>
            <a:r>
              <a:rPr lang="it-IT" b="0" dirty="0" err="1">
                <a:effectLst/>
              </a:rPr>
              <a:t>year</a:t>
            </a:r>
            <a:endParaRPr lang="it-IT" b="0" dirty="0">
              <a:effectLst/>
            </a:endParaRPr>
          </a:p>
          <a:p>
            <a:endParaRPr lang="it-IT" dirty="0"/>
          </a:p>
          <a:p>
            <a:r>
              <a:rPr lang="it-IT" b="1" dirty="0" err="1"/>
              <a:t>Number</a:t>
            </a:r>
            <a:r>
              <a:rPr lang="it-IT" b="1" dirty="0"/>
              <a:t> of </a:t>
            </a:r>
            <a:r>
              <a:rPr lang="it-IT" b="1" dirty="0" err="1"/>
              <a:t>students</a:t>
            </a:r>
            <a:r>
              <a:rPr lang="it-IT" dirty="0"/>
              <a:t>: </a:t>
            </a:r>
            <a:r>
              <a:rPr lang="it-IT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1800" spc="-2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it-IT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sz="1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it-IT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/degree</a:t>
            </a:r>
          </a:p>
          <a:p>
            <a:endParaRPr lang="it-IT" dirty="0"/>
          </a:p>
          <a:p>
            <a:r>
              <a:rPr lang="it-IT" b="1" dirty="0">
                <a:effectLst/>
              </a:rPr>
              <a:t>Language </a:t>
            </a:r>
            <a:r>
              <a:rPr lang="it-IT" b="1" dirty="0" err="1">
                <a:effectLst/>
              </a:rPr>
              <a:t>required</a:t>
            </a:r>
            <a:r>
              <a:rPr lang="it-IT" b="0" dirty="0">
                <a:effectLst/>
              </a:rPr>
              <a:t>: English</a:t>
            </a:r>
            <a:br>
              <a:rPr lang="it-IT" dirty="0"/>
            </a:br>
            <a:endParaRPr lang="it-IT" dirty="0"/>
          </a:p>
          <a:p>
            <a:r>
              <a:rPr lang="it-IT" b="1" dirty="0">
                <a:effectLst/>
              </a:rPr>
              <a:t>Title </a:t>
            </a:r>
            <a:r>
              <a:rPr lang="it-IT" b="1" dirty="0" err="1">
                <a:effectLst/>
              </a:rPr>
              <a:t>issued</a:t>
            </a:r>
            <a:r>
              <a:rPr lang="it-IT" b="0" dirty="0">
                <a:effectLst/>
              </a:rPr>
              <a:t>: double (Laurea Magistrale in </a:t>
            </a:r>
            <a:r>
              <a:rPr lang="it-IT" b="0" dirty="0" err="1">
                <a:effectLst/>
              </a:rPr>
              <a:t>Pharmaceutical</a:t>
            </a:r>
            <a:r>
              <a:rPr lang="it-IT" b="0" dirty="0">
                <a:effectLst/>
              </a:rPr>
              <a:t>             </a:t>
            </a:r>
            <a:r>
              <a:rPr lang="it-IT" b="0" dirty="0" err="1">
                <a:effectLst/>
              </a:rPr>
              <a:t>Biotechnologies</a:t>
            </a:r>
            <a:r>
              <a:rPr lang="it-IT" b="0" dirty="0">
                <a:effectLst/>
              </a:rPr>
              <a:t>; </a:t>
            </a:r>
            <a:r>
              <a:rPr lang="it-IT" b="0" dirty="0" err="1">
                <a:effectLst/>
              </a:rPr>
              <a:t>Master’s</a:t>
            </a:r>
            <a:r>
              <a:rPr lang="it-IT" b="0" dirty="0">
                <a:effectLst/>
              </a:rPr>
              <a:t> Degree in </a:t>
            </a:r>
            <a:r>
              <a:rPr lang="it-IT" b="0" dirty="0" err="1">
                <a:effectLst/>
              </a:rPr>
              <a:t>Biotechnology</a:t>
            </a:r>
            <a:r>
              <a:rPr lang="it-IT" b="0" dirty="0">
                <a:effectLst/>
              </a:rPr>
              <a:t>)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rgbClr val="0563C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</a:t>
            </a:r>
            <a:r>
              <a:rPr lang="it-IT" b="1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carefully</a:t>
            </a:r>
            <a:r>
              <a:rPr lang="it-IT" b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Call for </a:t>
            </a:r>
            <a:r>
              <a:rPr lang="it-IT" b="1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admission</a:t>
            </a:r>
            <a:r>
              <a:rPr lang="it-IT" b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it-IT" b="1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</a:t>
            </a:r>
            <a:r>
              <a:rPr lang="it-IT" b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out more</a:t>
            </a:r>
            <a:r>
              <a:rPr lang="it-IT" dirty="0">
                <a:solidFill>
                  <a:srgbClr val="C00000"/>
                </a:solidFill>
              </a:rPr>
              <a:t>!</a:t>
            </a:r>
            <a:br>
              <a:rPr lang="it-IT" dirty="0">
                <a:solidFill>
                  <a:srgbClr val="C00000"/>
                </a:solidFill>
              </a:rPr>
            </a:b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6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4C52BE-4820-9D9E-FA01-6FC8BE35F9BD}"/>
              </a:ext>
            </a:extLst>
          </p:cNvPr>
          <p:cNvSpPr txBox="1"/>
          <p:nvPr/>
        </p:nvSpPr>
        <p:spPr>
          <a:xfrm>
            <a:off x="5860384" y="330253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sp>
        <p:nvSpPr>
          <p:cNvPr id="8" name="Connettore diritto 7">
            <a:extLst>
              <a:ext uri="{FF2B5EF4-FFF2-40B4-BE49-F238E27FC236}">
                <a16:creationId xmlns:a16="http://schemas.microsoft.com/office/drawing/2014/main" id="{138F54A2-48E6-1C0A-40E5-6A156C952C0C}"/>
              </a:ext>
            </a:extLst>
          </p:cNvPr>
          <p:cNvSpPr/>
          <p:nvPr/>
        </p:nvSpPr>
        <p:spPr>
          <a:xfrm>
            <a:off x="547767" y="1656164"/>
            <a:ext cx="13342" cy="5201836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6E5D5D-114E-D6BE-780E-23F1DB5DA961}"/>
              </a:ext>
            </a:extLst>
          </p:cNvPr>
          <p:cNvSpPr txBox="1"/>
          <p:nvPr/>
        </p:nvSpPr>
        <p:spPr>
          <a:xfrm>
            <a:off x="348135" y="1474292"/>
            <a:ext cx="3932919" cy="595452"/>
          </a:xfrm>
          <a:prstGeom prst="rect">
            <a:avLst/>
          </a:prstGeom>
          <a:solidFill>
            <a:srgbClr val="AA00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>
                <a:solidFill>
                  <a:schemeClr val="bg1"/>
                </a:solidFill>
              </a:rPr>
              <a:t>Career </a:t>
            </a:r>
            <a:r>
              <a:rPr lang="it-IT" sz="2400" kern="1200" dirty="0" err="1">
                <a:solidFill>
                  <a:schemeClr val="bg1"/>
                </a:solidFill>
              </a:rPr>
              <a:t>opportunities</a:t>
            </a:r>
            <a:endParaRPr lang="it-IT" sz="2400" kern="1200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E249B-43A2-8B53-AB5E-DDBEC80CD310}"/>
              </a:ext>
            </a:extLst>
          </p:cNvPr>
          <p:cNvSpPr txBox="1"/>
          <p:nvPr/>
        </p:nvSpPr>
        <p:spPr>
          <a:xfrm>
            <a:off x="760740" y="5323166"/>
            <a:ext cx="102981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Graduates will operate in various areas of 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en-US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industrial research </a:t>
            </a:r>
            <a:r>
              <a:rPr lang="en-US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 national and international level. They will be able to 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tackle problems related to the study and development of drugs and diagnostics</a:t>
            </a:r>
            <a:r>
              <a:rPr lang="en-US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and will work in several fields associated with the </a:t>
            </a:r>
            <a:r>
              <a:rPr lang="en-US" sz="1800" b="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en-US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quality control of the pharmaceutical, biopharmaceutical, diagnostic </a:t>
            </a:r>
            <a:r>
              <a:rPr lang="en-US" sz="18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800" b="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scientific instrumentation</a:t>
            </a:r>
            <a:r>
              <a:rPr lang="en-US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as well as 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 cosmetic </a:t>
            </a:r>
            <a:r>
              <a:rPr lang="en-US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nutraceutic</a:t>
            </a:r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industries </a:t>
            </a:r>
            <a:r>
              <a:rPr lang="en-US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 those interested in human and animal nutrition.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32BDC2-90F2-C073-24F2-D3685C84744B}"/>
              </a:ext>
            </a:extLst>
          </p:cNvPr>
          <p:cNvSpPr txBox="1"/>
          <p:nvPr/>
        </p:nvSpPr>
        <p:spPr>
          <a:xfrm>
            <a:off x="760740" y="2232993"/>
            <a:ext cx="5275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 err="1"/>
              <a:t>Phd</a:t>
            </a:r>
            <a:r>
              <a:rPr lang="it-IT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Public and private </a:t>
            </a:r>
            <a:r>
              <a:rPr lang="it-IT" dirty="0" err="1"/>
              <a:t>research</a:t>
            </a:r>
            <a:r>
              <a:rPr lang="it-IT" dirty="0"/>
              <a:t> bodies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 err="1"/>
              <a:t>Patents</a:t>
            </a:r>
            <a:r>
              <a:rPr lang="it-IT" dirty="0"/>
              <a:t> and </a:t>
            </a:r>
            <a:r>
              <a:rPr lang="it-IT" dirty="0" err="1"/>
              <a:t>intellectual</a:t>
            </a:r>
            <a:r>
              <a:rPr lang="it-IT" dirty="0"/>
              <a:t> </a:t>
            </a:r>
            <a:r>
              <a:rPr lang="it-IT" dirty="0" err="1"/>
              <a:t>property</a:t>
            </a:r>
            <a:endParaRPr lang="it-IT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 err="1"/>
              <a:t>Pharmaceutical</a:t>
            </a:r>
            <a:r>
              <a:rPr lang="it-IT" dirty="0"/>
              <a:t>, </a:t>
            </a:r>
            <a:r>
              <a:rPr lang="it-IT" dirty="0" err="1"/>
              <a:t>cosmetic</a:t>
            </a:r>
            <a:r>
              <a:rPr lang="it-IT" dirty="0"/>
              <a:t> and food companies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Quality control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Scientific journalism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</p:txBody>
      </p:sp>
      <p:pic>
        <p:nvPicPr>
          <p:cNvPr id="14" name="Immagine 13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0C288EFD-5B39-4711-D6BA-A186A9A415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97" y="1960834"/>
            <a:ext cx="4670641" cy="293633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8685B3CE-15E8-568C-03B3-56864C8FB6AB}"/>
              </a:ext>
            </a:extLst>
          </p:cNvPr>
          <p:cNvSpPr/>
          <p:nvPr/>
        </p:nvSpPr>
        <p:spPr>
          <a:xfrm>
            <a:off x="571501" y="1641765"/>
            <a:ext cx="10389" cy="5216235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0E5FC6-EF23-8911-DF46-9DD293055389}"/>
              </a:ext>
            </a:extLst>
          </p:cNvPr>
          <p:cNvSpPr txBox="1"/>
          <p:nvPr/>
        </p:nvSpPr>
        <p:spPr>
          <a:xfrm>
            <a:off x="332509" y="1444336"/>
            <a:ext cx="7782791" cy="666971"/>
          </a:xfrm>
          <a:prstGeom prst="rect">
            <a:avLst/>
          </a:prstGeom>
          <a:solidFill>
            <a:srgbClr val="AA00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dirty="0">
                <a:solidFill>
                  <a:schemeClr val="bg1"/>
                </a:solidFill>
              </a:rPr>
              <a:t>5 </a:t>
            </a:r>
            <a:r>
              <a:rPr lang="it-IT" sz="2400" dirty="0" err="1">
                <a:solidFill>
                  <a:schemeClr val="bg1"/>
                </a:solidFill>
              </a:rPr>
              <a:t>reasons</a:t>
            </a:r>
            <a:r>
              <a:rPr lang="it-IT" sz="2400" dirty="0">
                <a:solidFill>
                  <a:schemeClr val="bg1"/>
                </a:solidFill>
              </a:rPr>
              <a:t> to </a:t>
            </a:r>
            <a:r>
              <a:rPr lang="it-IT" sz="2400" dirty="0" err="1">
                <a:solidFill>
                  <a:schemeClr val="bg1"/>
                </a:solidFill>
              </a:rPr>
              <a:t>choose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Pharmaceutical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Biotechnologies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endParaRPr lang="it-IT" sz="2400" kern="12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81EE51-03BE-6826-7F48-ADF540C2616E}"/>
              </a:ext>
            </a:extLst>
          </p:cNvPr>
          <p:cNvSpPr txBox="1"/>
          <p:nvPr/>
        </p:nvSpPr>
        <p:spPr>
          <a:xfrm>
            <a:off x="5933120" y="413380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7D76CB-D82E-9493-5858-4F3F22463C5A}"/>
              </a:ext>
            </a:extLst>
          </p:cNvPr>
          <p:cNvSpPr txBox="1"/>
          <p:nvPr/>
        </p:nvSpPr>
        <p:spPr>
          <a:xfrm>
            <a:off x="742949" y="2535382"/>
            <a:ext cx="76061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i="0" dirty="0" err="1">
                <a:solidFill>
                  <a:srgbClr val="000000"/>
                </a:solidFill>
                <a:effectLst/>
              </a:rPr>
              <a:t>Interdisciplinary</a:t>
            </a:r>
            <a:r>
              <a:rPr lang="it-IT" b="1" i="0" dirty="0">
                <a:solidFill>
                  <a:srgbClr val="000000"/>
                </a:solidFill>
                <a:effectLst/>
              </a:rPr>
              <a:t> </a:t>
            </a:r>
            <a:r>
              <a:rPr lang="it-IT" b="1" i="0" dirty="0" err="1">
                <a:solidFill>
                  <a:srgbClr val="000000"/>
                </a:solidFill>
                <a:effectLst/>
              </a:rPr>
              <a:t>approach</a:t>
            </a:r>
            <a:endParaRPr lang="it-IT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it-IT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it-IT" b="1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i="0" dirty="0">
                <a:solidFill>
                  <a:srgbClr val="000000"/>
                </a:solidFill>
                <a:effectLst/>
              </a:rPr>
              <a:t>Cutting-</a:t>
            </a:r>
            <a:r>
              <a:rPr lang="it-IT" b="1" i="0" dirty="0" err="1">
                <a:solidFill>
                  <a:srgbClr val="000000"/>
                </a:solidFill>
                <a:effectLst/>
              </a:rPr>
              <a:t>edge</a:t>
            </a:r>
            <a:r>
              <a:rPr lang="it-IT" b="1" i="0" dirty="0">
                <a:solidFill>
                  <a:srgbClr val="000000"/>
                </a:solidFill>
                <a:effectLst/>
              </a:rPr>
              <a:t> </a:t>
            </a:r>
            <a:r>
              <a:rPr lang="it-IT" b="1" i="0" dirty="0" err="1">
                <a:solidFill>
                  <a:srgbClr val="000000"/>
                </a:solidFill>
                <a:effectLst/>
              </a:rPr>
              <a:t>topics</a:t>
            </a:r>
            <a:endParaRPr lang="it-IT" b="1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it-IT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i="0" dirty="0" err="1">
                <a:solidFill>
                  <a:srgbClr val="000000"/>
                </a:solidFill>
                <a:effectLst/>
              </a:rPr>
              <a:t>Student-centred</a:t>
            </a:r>
            <a:r>
              <a:rPr lang="it-IT" b="1" i="0" dirty="0">
                <a:solidFill>
                  <a:srgbClr val="000000"/>
                </a:solidFill>
                <a:effectLst/>
              </a:rPr>
              <a:t> learning </a:t>
            </a:r>
            <a:r>
              <a:rPr lang="it-IT" b="1" i="0" dirty="0" err="1">
                <a:solidFill>
                  <a:srgbClr val="000000"/>
                </a:solidFill>
                <a:effectLst/>
              </a:rPr>
              <a:t>methods</a:t>
            </a:r>
            <a:endParaRPr lang="it-IT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it-IT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it-IT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i="0" dirty="0" err="1">
                <a:solidFill>
                  <a:srgbClr val="000000"/>
                </a:solidFill>
                <a:effectLst/>
              </a:rPr>
              <a:t>Practical</a:t>
            </a:r>
            <a:r>
              <a:rPr lang="it-IT" b="1" i="0" dirty="0">
                <a:solidFill>
                  <a:srgbClr val="000000"/>
                </a:solidFill>
                <a:effectLst/>
              </a:rPr>
              <a:t> lab activities</a:t>
            </a:r>
            <a:endParaRPr lang="it-IT" b="1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</a:rPr>
              <a:t>Close, human relationship between students and teachers</a:t>
            </a:r>
            <a:endParaRPr lang="it-IT" b="1" dirty="0"/>
          </a:p>
        </p:txBody>
      </p:sp>
      <p:pic>
        <p:nvPicPr>
          <p:cNvPr id="5" name="Immagine 4" descr="Immagine che contiene testo, uomo, catena&#10;&#10;Descrizione generata automaticamente">
            <a:extLst>
              <a:ext uri="{FF2B5EF4-FFF2-40B4-BE49-F238E27FC236}">
                <a16:creationId xmlns:a16="http://schemas.microsoft.com/office/drawing/2014/main" id="{4C94D66B-62EC-8BA9-0B1E-7BA555F89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t="8179" r="15710" b="3680"/>
          <a:stretch/>
        </p:blipFill>
        <p:spPr>
          <a:xfrm>
            <a:off x="8510155" y="2684802"/>
            <a:ext cx="2996047" cy="25127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F6EC22-2625-BA3F-830E-B0BBA1D8FDC1}"/>
              </a:ext>
            </a:extLst>
          </p:cNvPr>
          <p:cNvSpPr txBox="1"/>
          <p:nvPr/>
        </p:nvSpPr>
        <p:spPr>
          <a:xfrm>
            <a:off x="5860384" y="382208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sp>
        <p:nvSpPr>
          <p:cNvPr id="8" name="Connettore diritto 7">
            <a:extLst>
              <a:ext uri="{FF2B5EF4-FFF2-40B4-BE49-F238E27FC236}">
                <a16:creationId xmlns:a16="http://schemas.microsoft.com/office/drawing/2014/main" id="{A59B491A-5305-6138-CDE5-E6C80F5AF5D1}"/>
              </a:ext>
            </a:extLst>
          </p:cNvPr>
          <p:cNvSpPr/>
          <p:nvPr/>
        </p:nvSpPr>
        <p:spPr>
          <a:xfrm>
            <a:off x="506205" y="1891272"/>
            <a:ext cx="0" cy="4966728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AE4611-9482-D0B5-717F-118B0B06F59E}"/>
              </a:ext>
            </a:extLst>
          </p:cNvPr>
          <p:cNvSpPr txBox="1"/>
          <p:nvPr/>
        </p:nvSpPr>
        <p:spPr>
          <a:xfrm>
            <a:off x="348136" y="1484683"/>
            <a:ext cx="1969036" cy="595452"/>
          </a:xfrm>
          <a:prstGeom prst="rect">
            <a:avLst/>
          </a:prstGeom>
          <a:solidFill>
            <a:srgbClr val="AA00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 err="1">
                <a:solidFill>
                  <a:schemeClr val="bg1"/>
                </a:solidFill>
              </a:rPr>
              <a:t>Contacts</a:t>
            </a:r>
            <a:endParaRPr lang="it-IT" sz="2400" kern="1200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B32AB41-D9F3-94E9-F26F-8DA479E8D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2" y="2390634"/>
            <a:ext cx="438562" cy="4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60366B-344F-5B32-7B9C-57B1C9E00D5E}"/>
              </a:ext>
            </a:extLst>
          </p:cNvPr>
          <p:cNvSpPr txBox="1"/>
          <p:nvPr/>
        </p:nvSpPr>
        <p:spPr>
          <a:xfrm>
            <a:off x="1220000" y="2390634"/>
            <a:ext cx="727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Academic-related enquiries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coordinator: </a:t>
            </a:r>
            <a:r>
              <a:rPr lang="it-IT" sz="1800" b="1" spc="-1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patrizia.polverinodelaureto@unipd.it</a:t>
            </a:r>
            <a:endParaRPr lang="it-IT" sz="1800" b="1" spc="-1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pc="-1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pc="-10" dirty="0" err="1">
                <a:ea typeface="Calibri" panose="020F0502020204030204" pitchFamily="34" charset="0"/>
                <a:cs typeface="Calibri" panose="020F0502020204030204" pitchFamily="34" charset="0"/>
              </a:rPr>
              <a:t>Administrative</a:t>
            </a:r>
            <a:r>
              <a:rPr lang="it-IT" spc="-10" dirty="0">
                <a:ea typeface="Calibri" panose="020F0502020204030204" pitchFamily="34" charset="0"/>
                <a:cs typeface="Calibri" panose="020F0502020204030204" pitchFamily="34" charset="0"/>
              </a:rPr>
              <a:t> staff: </a:t>
            </a:r>
            <a:r>
              <a:rPr lang="it-IT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didattica.dsf@unipd.it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1CBCE93-757C-9861-5350-DEB0C048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5" y="4032566"/>
            <a:ext cx="438562" cy="4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F456553-2570-A0E2-8AD0-F634CEE0C56E}"/>
              </a:ext>
            </a:extLst>
          </p:cNvPr>
          <p:cNvSpPr txBox="1"/>
          <p:nvPr/>
        </p:nvSpPr>
        <p:spPr>
          <a:xfrm>
            <a:off x="1220000" y="4032566"/>
            <a:ext cx="7278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International students can contact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International Desk: </a:t>
            </a:r>
            <a:r>
              <a:rPr lang="it-IT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internationaldesk.medicinachirurgia@unipd.it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AC0F83C-3F77-3758-B958-A037B3BD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5" y="5507911"/>
            <a:ext cx="438562" cy="4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ABE6D12-203C-C2D3-A29C-9D2549C98A7B}"/>
              </a:ext>
            </a:extLst>
          </p:cNvPr>
          <p:cNvSpPr txBox="1"/>
          <p:nvPr/>
        </p:nvSpPr>
        <p:spPr>
          <a:xfrm>
            <a:off x="1260906" y="5460905"/>
            <a:ext cx="7278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Tutor Junior:</a:t>
            </a:r>
          </a:p>
          <a:p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altLang="it-IT" sz="1800" dirty="0">
                <a:cs typeface="Calibri" panose="020F0502020204030204" pitchFamily="34" charset="0"/>
              </a:rPr>
              <a:t>riccardo.cavarzeran@studenti.unipd.it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 descr="Immagine che contiene persona, interni, persone, famiglia&#10;&#10;Descrizione generata automaticamente">
            <a:extLst>
              <a:ext uri="{FF2B5EF4-FFF2-40B4-BE49-F238E27FC236}">
                <a16:creationId xmlns:a16="http://schemas.microsoft.com/office/drawing/2014/main" id="{43FA900B-D74E-341F-93C0-931C953AF3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83" y="2038571"/>
            <a:ext cx="2980612" cy="2155907"/>
          </a:xfrm>
          <a:prstGeom prst="roundRect">
            <a:avLst/>
          </a:prstGeom>
        </p:spPr>
      </p:pic>
      <p:pic>
        <p:nvPicPr>
          <p:cNvPr id="20" name="Immagine 2">
            <a:extLst>
              <a:ext uri="{FF2B5EF4-FFF2-40B4-BE49-F238E27FC236}">
                <a16:creationId xmlns:a16="http://schemas.microsoft.com/office/drawing/2014/main" id="{5CCEA983-6E8B-F6F0-DFE8-F1D5F3C9DF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59" y="5944412"/>
            <a:ext cx="486857" cy="4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1">
            <a:extLst>
              <a:ext uri="{FF2B5EF4-FFF2-40B4-BE49-F238E27FC236}">
                <a16:creationId xmlns:a16="http://schemas.microsoft.com/office/drawing/2014/main" id="{775888A4-A5F7-6BD0-10EF-DF4BD79954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8" y="5246591"/>
            <a:ext cx="492348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EC09D00-E633-8F72-813C-07BA9793BC44}"/>
              </a:ext>
            </a:extLst>
          </p:cNvPr>
          <p:cNvSpPr txBox="1"/>
          <p:nvPr/>
        </p:nvSpPr>
        <p:spPr>
          <a:xfrm>
            <a:off x="9890629" y="5276238"/>
            <a:ext cx="177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4" name="CasellaDiTesto 23">
            <a:hlinkClick r:id="rId9"/>
            <a:extLst>
              <a:ext uri="{FF2B5EF4-FFF2-40B4-BE49-F238E27FC236}">
                <a16:creationId xmlns:a16="http://schemas.microsoft.com/office/drawing/2014/main" id="{4391638A-0611-B38C-350F-D32ED2E27966}"/>
              </a:ext>
            </a:extLst>
          </p:cNvPr>
          <p:cNvSpPr txBox="1"/>
          <p:nvPr/>
        </p:nvSpPr>
        <p:spPr>
          <a:xfrm>
            <a:off x="9831433" y="5248124"/>
            <a:ext cx="204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9"/>
              </a:rPr>
              <a:t>DSF </a:t>
            </a:r>
            <a:r>
              <a:rPr lang="it-IT" dirty="0" err="1">
                <a:hlinkClick r:id="rId9"/>
              </a:rPr>
              <a:t>official</a:t>
            </a:r>
            <a:r>
              <a:rPr lang="it-IT" dirty="0">
                <a:hlinkClick r:id="rId9"/>
              </a:rPr>
              <a:t> page 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02DC923-57A0-F328-6C2C-453D66AB49B0}"/>
              </a:ext>
            </a:extLst>
          </p:cNvPr>
          <p:cNvSpPr txBox="1"/>
          <p:nvPr/>
        </p:nvSpPr>
        <p:spPr>
          <a:xfrm>
            <a:off x="9890629" y="5944412"/>
            <a:ext cx="177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10"/>
              </a:rPr>
              <a:t>dsfarmunipd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757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F9EA2F0-51A9-EF7E-0F05-DAA27F02E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dirty="0"/>
              <a:t>Università degli Studi di Padova</a:t>
            </a:r>
          </a:p>
        </p:txBody>
      </p:sp>
    </p:spTree>
    <p:extLst>
      <p:ext uri="{BB962C8B-B14F-4D97-AF65-F5344CB8AC3E}">
        <p14:creationId xmlns:p14="http://schemas.microsoft.com/office/powerpoint/2010/main" val="12826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95DF916-618B-BADC-AB4A-73347EF1668C}"/>
              </a:ext>
            </a:extLst>
          </p:cNvPr>
          <p:cNvSpPr txBox="1"/>
          <p:nvPr/>
        </p:nvSpPr>
        <p:spPr>
          <a:xfrm>
            <a:off x="5907744" y="374094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504095642"/>
              </p:ext>
            </p:extLst>
          </p:nvPr>
        </p:nvGraphicFramePr>
        <p:xfrm>
          <a:off x="6271372" y="1265189"/>
          <a:ext cx="8285973" cy="552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1982512" y="5870859"/>
            <a:ext cx="272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Padova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877536" y="5711953"/>
            <a:ext cx="647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Department</a:t>
            </a:r>
            <a:r>
              <a:rPr lang="it-IT" sz="2400" dirty="0"/>
              <a:t> of </a:t>
            </a:r>
            <a:r>
              <a:rPr lang="it-IT" sz="2400" dirty="0" err="1"/>
              <a:t>Pharmaceutical</a:t>
            </a:r>
            <a:r>
              <a:rPr lang="it-IT" sz="2400" dirty="0"/>
              <a:t> </a:t>
            </a:r>
          </a:p>
          <a:p>
            <a:r>
              <a:rPr lang="it-IT" sz="2400" dirty="0"/>
              <a:t>and </a:t>
            </a:r>
            <a:r>
              <a:rPr lang="it-IT" sz="2400" dirty="0" err="1"/>
              <a:t>Pharmacological</a:t>
            </a:r>
            <a:r>
              <a:rPr lang="it-IT" sz="2400" dirty="0"/>
              <a:t> Sciences (</a:t>
            </a:r>
            <a:r>
              <a:rPr lang="it-IT" sz="2400" dirty="0" err="1"/>
              <a:t>Dsf</a:t>
            </a:r>
            <a:r>
              <a:rPr lang="it-IT" sz="2400" dirty="0"/>
              <a:t>)</a:t>
            </a:r>
          </a:p>
          <a:p>
            <a:r>
              <a:rPr lang="it-IT" sz="2400" dirty="0"/>
              <a:t>– School of Medicine</a:t>
            </a:r>
          </a:p>
        </p:txBody>
      </p:sp>
      <p:graphicFrame>
        <p:nvGraphicFramePr>
          <p:cNvPr id="21" name="Diagramma 20"/>
          <p:cNvGraphicFramePr/>
          <p:nvPr>
            <p:extLst>
              <p:ext uri="{D42A27DB-BD31-4B8C-83A1-F6EECF244321}">
                <p14:modId xmlns:p14="http://schemas.microsoft.com/office/powerpoint/2010/main" val="3193123860"/>
              </p:ext>
            </p:extLst>
          </p:nvPr>
        </p:nvGraphicFramePr>
        <p:xfrm>
          <a:off x="-4884" y="1265189"/>
          <a:ext cx="8285973" cy="552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Rettangolo arrotondato 21" descr="Immagine che contiene testo, legno">
            <a:extLst>
              <a:ext uri="{FF2B5EF4-FFF2-40B4-BE49-F238E27FC236}">
                <a16:creationId xmlns:a16="http://schemas.microsoft.com/office/drawing/2014/main" id="{B4AF7316-D517-FD22-DC5C-5FD495403C03}"/>
              </a:ext>
            </a:extLst>
          </p:cNvPr>
          <p:cNvSpPr/>
          <p:nvPr/>
        </p:nvSpPr>
        <p:spPr>
          <a:xfrm rot="5400000">
            <a:off x="6597343" y="2188153"/>
            <a:ext cx="3824400" cy="3264013"/>
          </a:xfrm>
          <a:prstGeom prst="roundRect">
            <a:avLst/>
          </a:prstGeom>
          <a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760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a 19"/>
          <p:cNvGraphicFramePr/>
          <p:nvPr>
            <p:extLst>
              <p:ext uri="{D42A27DB-BD31-4B8C-83A1-F6EECF244321}">
                <p14:modId xmlns:p14="http://schemas.microsoft.com/office/powerpoint/2010/main" val="3245396426"/>
              </p:ext>
            </p:extLst>
          </p:nvPr>
        </p:nvGraphicFramePr>
        <p:xfrm>
          <a:off x="-223542" y="991313"/>
          <a:ext cx="4809130" cy="6202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172BDA22-1F0E-2170-9597-49DA80FDA76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733800" y="350152"/>
            <a:ext cx="8229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sz="28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altLang="it-IT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Elemento grafico 14" descr="Apri cartella contorno">
            <a:extLst>
              <a:ext uri="{FF2B5EF4-FFF2-40B4-BE49-F238E27FC236}">
                <a16:creationId xmlns:a16="http://schemas.microsoft.com/office/drawing/2014/main" id="{DE574371-0033-49AC-B04E-58E34F0B52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910" y="2574921"/>
            <a:ext cx="918480" cy="91848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574638" y="2280385"/>
            <a:ext cx="38957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Class</a:t>
            </a:r>
          </a:p>
          <a:p>
            <a:r>
              <a:rPr lang="it-IT" sz="2000" dirty="0">
                <a:ea typeface="Calibri" panose="020F0502020204030204" pitchFamily="34" charset="0"/>
                <a:cs typeface="Calibri" panose="020F0502020204030204" pitchFamily="34" charset="0"/>
              </a:rPr>
              <a:t>LM-9 - 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Pharmaceutical,</a:t>
            </a:r>
          </a:p>
          <a:p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Veterinary and Medical biotechnologies</a:t>
            </a:r>
            <a:endParaRPr lang="it-IT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Elemento grafico 12" descr="Clessidra 30% contorno">
            <a:extLst>
              <a:ext uri="{FF2B5EF4-FFF2-40B4-BE49-F238E27FC236}">
                <a16:creationId xmlns:a16="http://schemas.microsoft.com/office/drawing/2014/main" id="{5E108B51-ABDD-E236-6059-7D8CF014F26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0078" y="4160654"/>
            <a:ext cx="914400" cy="9144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574639" y="4286364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Duration</a:t>
            </a:r>
            <a:endParaRPr lang="it-IT" sz="2000" b="1" dirty="0">
              <a:solidFill>
                <a:srgbClr val="AA0004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it-IT" sz="2000" dirty="0" err="1"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it-IT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Elemento grafico 16" descr="Chat contorno">
            <a:extLst>
              <a:ext uri="{FF2B5EF4-FFF2-40B4-BE49-F238E27FC236}">
                <a16:creationId xmlns:a16="http://schemas.microsoft.com/office/drawing/2014/main" id="{D6C5FAFD-0B8D-97EE-4728-98628604062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2107" y="5580524"/>
            <a:ext cx="1107998" cy="1107998"/>
          </a:xfrm>
          <a:prstGeom prst="rect">
            <a:avLst/>
          </a:prstGeom>
        </p:spPr>
      </p:pic>
      <p:pic>
        <p:nvPicPr>
          <p:cNvPr id="12" name="Elemento grafico 9" descr="Profilo maschile contorno">
            <a:extLst>
              <a:ext uri="{FF2B5EF4-FFF2-40B4-BE49-F238E27FC236}">
                <a16:creationId xmlns:a16="http://schemas.microsoft.com/office/drawing/2014/main" id="{1077869F-A28E-CAAA-5635-8BBD9390DDA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83769" y="2406068"/>
            <a:ext cx="1109219" cy="110921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708479" y="257492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coordinator</a:t>
            </a:r>
          </a:p>
          <a:p>
            <a:r>
              <a:rPr lang="it-IT" sz="2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Patrizia Polverino de Laureto</a:t>
            </a:r>
          </a:p>
        </p:txBody>
      </p:sp>
      <p:pic>
        <p:nvPicPr>
          <p:cNvPr id="14" name="Elemento grafico 20" descr="Appunti contorno">
            <a:extLst>
              <a:ext uri="{FF2B5EF4-FFF2-40B4-BE49-F238E27FC236}">
                <a16:creationId xmlns:a16="http://schemas.microsoft.com/office/drawing/2014/main" id="{D380209D-F24D-C86B-4200-F4CBBBF6D46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46252" y="4092652"/>
            <a:ext cx="1140729" cy="111163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7619009" y="4188619"/>
            <a:ext cx="4661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type</a:t>
            </a:r>
            <a:endParaRPr lang="it-IT" sz="2000" b="1" dirty="0">
              <a:solidFill>
                <a:srgbClr val="AA0004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ea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it-IT" sz="2000" dirty="0" err="1">
                <a:ea typeface="Calibri" panose="020F0502020204030204" pitchFamily="34" charset="0"/>
                <a:cs typeface="Calibri" panose="020F0502020204030204" pitchFamily="34" charset="0"/>
              </a:rPr>
              <a:t>cycle</a:t>
            </a:r>
            <a:r>
              <a:rPr lang="it-IT" sz="2000" dirty="0">
                <a:ea typeface="Calibri" panose="020F0502020204030204" pitchFamily="34" charset="0"/>
                <a:cs typeface="Calibri" panose="020F0502020204030204" pitchFamily="34" charset="0"/>
              </a:rPr>
              <a:t> degree</a:t>
            </a:r>
          </a:p>
          <a:p>
            <a:r>
              <a:rPr lang="it-IT" sz="2000" dirty="0">
                <a:ea typeface="Calibri" panose="020F0502020204030204" pitchFamily="34" charset="0"/>
                <a:cs typeface="Calibri" panose="020F0502020204030204" pitchFamily="34" charset="0"/>
              </a:rPr>
              <a:t>120 ECTS</a:t>
            </a:r>
          </a:p>
        </p:txBody>
      </p:sp>
      <p:pic>
        <p:nvPicPr>
          <p:cNvPr id="16" name="Elemento grafico 22" descr="Chiave contorno">
            <a:extLst>
              <a:ext uri="{FF2B5EF4-FFF2-40B4-BE49-F238E27FC236}">
                <a16:creationId xmlns:a16="http://schemas.microsoft.com/office/drawing/2014/main" id="{A16B3244-391E-54F3-5F04-65D0284941F6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77762" y="5531321"/>
            <a:ext cx="1109219" cy="1080924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708479" y="58039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Type of access</a:t>
            </a:r>
            <a:endParaRPr lang="en-US" b="1" dirty="0">
              <a:solidFill>
                <a:srgbClr val="AA0004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Restricted </a:t>
            </a:r>
            <a:endParaRPr lang="it-IT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660854" y="5821107"/>
            <a:ext cx="1615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AA000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  <a:p>
            <a:r>
              <a:rPr lang="it-IT" sz="2000" dirty="0">
                <a:ea typeface="Calibri" panose="020F0502020204030204" pitchFamily="34" charset="0"/>
                <a:cs typeface="Calibri" panose="020F0502020204030204" pitchFamily="34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61070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95DF916-618B-BADC-AB4A-73347EF1668C}"/>
              </a:ext>
            </a:extLst>
          </p:cNvPr>
          <p:cNvSpPr txBox="1"/>
          <p:nvPr/>
        </p:nvSpPr>
        <p:spPr>
          <a:xfrm>
            <a:off x="6038338" y="327818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1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1306545791"/>
              </p:ext>
            </p:extLst>
          </p:nvPr>
        </p:nvGraphicFramePr>
        <p:xfrm>
          <a:off x="530948" y="1281925"/>
          <a:ext cx="8874564" cy="552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7592B287-CA71-A191-FFAB-7E5ECCB991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366" r="52662" b="1224"/>
          <a:stretch/>
        </p:blipFill>
        <p:spPr>
          <a:xfrm>
            <a:off x="814166" y="1903171"/>
            <a:ext cx="5018318" cy="2866950"/>
          </a:xfrm>
          <a:prstGeom prst="round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14166" y="4876801"/>
            <a:ext cx="111339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Providing</a:t>
            </a:r>
            <a:r>
              <a:rPr lang="it-IT" sz="2400" dirty="0"/>
              <a:t> </a:t>
            </a:r>
            <a:r>
              <a:rPr lang="en-US" altLang="it-IT" sz="2400" dirty="0"/>
              <a:t>graduates with </a:t>
            </a:r>
            <a:r>
              <a:rPr lang="en-US" altLang="it-IT" sz="2400" b="1" dirty="0"/>
              <a:t>professional skills </a:t>
            </a:r>
            <a:r>
              <a:rPr lang="en-US" altLang="it-IT" sz="2400" dirty="0"/>
              <a:t>in the field of </a:t>
            </a:r>
            <a:r>
              <a:rPr lang="en-US" altLang="it-IT" sz="2400" dirty="0">
                <a:solidFill>
                  <a:srgbClr val="AA0004"/>
                </a:solidFill>
              </a:rPr>
              <a:t>biotechnology</a:t>
            </a:r>
            <a:r>
              <a:rPr lang="en-US" altLang="it-IT" sz="2400" dirty="0"/>
              <a:t>, with a specific focus on </a:t>
            </a:r>
            <a:r>
              <a:rPr lang="en-US" altLang="it-IT" sz="2400" b="1" dirty="0"/>
              <a:t>academic</a:t>
            </a:r>
            <a:r>
              <a:rPr lang="en-US" altLang="it-IT" sz="2400" dirty="0"/>
              <a:t> and </a:t>
            </a:r>
            <a:r>
              <a:rPr lang="en-US" altLang="it-IT" sz="2400" b="1" dirty="0"/>
              <a:t>industrial pharmaceutical research</a:t>
            </a:r>
            <a:r>
              <a:rPr lang="it-IT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spc="-5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5" dirty="0"/>
              <a:t>Providing</a:t>
            </a:r>
            <a:r>
              <a:rPr lang="en-US" sz="2400" spc="25" dirty="0"/>
              <a:t> </a:t>
            </a:r>
            <a:r>
              <a:rPr lang="en-US" sz="2400" spc="-5" dirty="0"/>
              <a:t>students</a:t>
            </a:r>
            <a:r>
              <a:rPr lang="en-US" sz="2400" spc="-10" dirty="0"/>
              <a:t> </a:t>
            </a:r>
            <a:r>
              <a:rPr lang="en-US" sz="2400" spc="-5" dirty="0"/>
              <a:t>with</a:t>
            </a:r>
            <a:r>
              <a:rPr lang="en-US" sz="2400" spc="15" dirty="0"/>
              <a:t> </a:t>
            </a:r>
            <a:r>
              <a:rPr lang="en-US" sz="2400" dirty="0"/>
              <a:t>a </a:t>
            </a:r>
            <a:r>
              <a:rPr lang="en-US" sz="2400" spc="-650" dirty="0"/>
              <a:t>     </a:t>
            </a:r>
            <a:r>
              <a:rPr lang="en-US" sz="2400" b="1" spc="-5" dirty="0"/>
              <a:t>comprehensive</a:t>
            </a:r>
            <a:r>
              <a:rPr lang="en-US" sz="2400" b="1" spc="45" dirty="0"/>
              <a:t> </a:t>
            </a:r>
            <a:r>
              <a:rPr lang="en-US" sz="2400" b="1" spc="-5" dirty="0"/>
              <a:t>scientific</a:t>
            </a:r>
            <a:r>
              <a:rPr lang="en-US" sz="2400" b="1" spc="10" dirty="0"/>
              <a:t> </a:t>
            </a:r>
            <a:r>
              <a:rPr lang="en-US" sz="2400" b="1" spc="-5" dirty="0"/>
              <a:t>knowledge</a:t>
            </a:r>
            <a:r>
              <a:rPr lang="en-US" sz="2400" b="1" spc="60" dirty="0"/>
              <a:t> </a:t>
            </a:r>
            <a:r>
              <a:rPr lang="en-US" sz="2400" spc="-5" dirty="0"/>
              <a:t>inspired </a:t>
            </a:r>
            <a:r>
              <a:rPr lang="en-US" sz="2400" dirty="0"/>
              <a:t> </a:t>
            </a:r>
            <a:r>
              <a:rPr lang="en-US" sz="2400" spc="-5" dirty="0"/>
              <a:t>by</a:t>
            </a:r>
            <a:r>
              <a:rPr lang="en-US" sz="2400" dirty="0"/>
              <a:t> </a:t>
            </a:r>
            <a:r>
              <a:rPr lang="en-US" sz="2400" spc="-5" dirty="0">
                <a:solidFill>
                  <a:srgbClr val="AA0004"/>
                </a:solidFill>
              </a:rPr>
              <a:t>excellent</a:t>
            </a:r>
            <a:r>
              <a:rPr lang="en-US" sz="2400" spc="40" dirty="0">
                <a:solidFill>
                  <a:srgbClr val="AA0004"/>
                </a:solidFill>
              </a:rPr>
              <a:t> </a:t>
            </a:r>
            <a:r>
              <a:rPr lang="en-US" sz="2400" spc="-5" dirty="0">
                <a:solidFill>
                  <a:srgbClr val="AA0004"/>
                </a:solidFill>
              </a:rPr>
              <a:t>pharmaceutical</a:t>
            </a:r>
            <a:r>
              <a:rPr lang="en-US" sz="2400" spc="15" dirty="0">
                <a:solidFill>
                  <a:srgbClr val="AA0004"/>
                </a:solidFill>
              </a:rPr>
              <a:t> </a:t>
            </a:r>
            <a:r>
              <a:rPr lang="en-US" sz="2400" spc="-5" dirty="0">
                <a:solidFill>
                  <a:srgbClr val="AA0004"/>
                </a:solidFill>
              </a:rPr>
              <a:t>research</a:t>
            </a:r>
            <a:r>
              <a:rPr lang="en-US" sz="2400" spc="5" dirty="0">
                <a:solidFill>
                  <a:srgbClr val="AA0004"/>
                </a:solidFill>
              </a:rPr>
              <a:t> </a:t>
            </a:r>
            <a:r>
              <a:rPr lang="en-US" sz="2400" spc="-5" dirty="0"/>
              <a:t>and</a:t>
            </a:r>
            <a:r>
              <a:rPr lang="en-US" sz="2400" dirty="0"/>
              <a:t> </a:t>
            </a:r>
            <a:r>
              <a:rPr lang="en-US" sz="2400" spc="-5" dirty="0">
                <a:solidFill>
                  <a:srgbClr val="AA0004"/>
                </a:solidFill>
              </a:rPr>
              <a:t>health</a:t>
            </a:r>
            <a:r>
              <a:rPr lang="en-US" sz="2400" spc="10" dirty="0">
                <a:solidFill>
                  <a:srgbClr val="AA0004"/>
                </a:solidFill>
              </a:rPr>
              <a:t> </a:t>
            </a:r>
            <a:r>
              <a:rPr lang="en-US" sz="2400" spc="-5" dirty="0">
                <a:solidFill>
                  <a:srgbClr val="AA0004"/>
                </a:solidFill>
              </a:rPr>
              <a:t>biotechnologies</a:t>
            </a:r>
            <a:endParaRPr lang="en-US" sz="2400" dirty="0">
              <a:solidFill>
                <a:srgbClr val="AA00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272308" y="1281925"/>
            <a:ext cx="1678412" cy="552398"/>
            <a:chOff x="0" y="0"/>
            <a:chExt cx="1345144" cy="552398"/>
          </a:xfrm>
        </p:grpSpPr>
        <p:sp>
          <p:nvSpPr>
            <p:cNvPr id="17" name="Rettangolo 16"/>
            <p:cNvSpPr/>
            <p:nvPr/>
          </p:nvSpPr>
          <p:spPr>
            <a:xfrm>
              <a:off x="0" y="0"/>
              <a:ext cx="1345144" cy="552398"/>
            </a:xfrm>
            <a:prstGeom prst="rect">
              <a:avLst/>
            </a:prstGeom>
            <a:solidFill>
              <a:srgbClr val="AA0004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sellaDiTesto 17"/>
            <p:cNvSpPr txBox="1"/>
            <p:nvPr/>
          </p:nvSpPr>
          <p:spPr>
            <a:xfrm>
              <a:off x="0" y="0"/>
              <a:ext cx="1345144" cy="552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err="1"/>
                <a:t>Aims</a:t>
              </a:r>
              <a:endParaRPr lang="it-IT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59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E2C9038-E62F-67FB-B556-8C5073D93935}"/>
              </a:ext>
            </a:extLst>
          </p:cNvPr>
          <p:cNvSpPr txBox="1"/>
          <p:nvPr/>
        </p:nvSpPr>
        <p:spPr>
          <a:xfrm>
            <a:off x="5633763" y="1672929"/>
            <a:ext cx="60942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strong technical skills </a:t>
            </a:r>
            <a:r>
              <a:rPr 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(hard skills) </a:t>
            </a:r>
            <a:endParaRPr lang="en-US" sz="24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interpersonal skills </a:t>
            </a:r>
            <a:r>
              <a:rPr 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(soft skills),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solid knowledge </a:t>
            </a:r>
            <a:r>
              <a:rPr lang="en-US" sz="24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</a:p>
          <a:p>
            <a:pPr algn="just"/>
            <a:endParaRPr lang="en-US" sz="20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biochemistry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molecular biology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protein engineering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immunology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pharmacology and pharmaceutical technology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 those disciplines required to design, analyze and formulate innovative drugs such as biologics and drugs employed in targeted therapies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313D8A-1786-B349-DEAB-B75D6CAE5268}"/>
              </a:ext>
            </a:extLst>
          </p:cNvPr>
          <p:cNvSpPr txBox="1"/>
          <p:nvPr/>
        </p:nvSpPr>
        <p:spPr>
          <a:xfrm>
            <a:off x="5836138" y="252666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987370239"/>
              </p:ext>
            </p:extLst>
          </p:nvPr>
        </p:nvGraphicFramePr>
        <p:xfrm>
          <a:off x="162153" y="1300787"/>
          <a:ext cx="8874564" cy="552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72737" y="1402773"/>
            <a:ext cx="3124154" cy="687473"/>
            <a:chOff x="0" y="32254"/>
            <a:chExt cx="3034737" cy="552398"/>
          </a:xfrm>
        </p:grpSpPr>
        <p:sp>
          <p:nvSpPr>
            <p:cNvPr id="9" name="Rettangolo 8"/>
            <p:cNvSpPr/>
            <p:nvPr/>
          </p:nvSpPr>
          <p:spPr>
            <a:xfrm>
              <a:off x="0" y="32254"/>
              <a:ext cx="3034737" cy="552398"/>
            </a:xfrm>
            <a:prstGeom prst="rect">
              <a:avLst/>
            </a:prstGeom>
            <a:solidFill>
              <a:srgbClr val="AA0004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asellaDiTesto 10"/>
            <p:cNvSpPr txBox="1"/>
            <p:nvPr/>
          </p:nvSpPr>
          <p:spPr>
            <a:xfrm>
              <a:off x="0" y="32254"/>
              <a:ext cx="3034737" cy="552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err="1"/>
                <a:t>What</a:t>
              </a:r>
              <a:r>
                <a:rPr lang="it-IT" sz="2400" kern="1200" dirty="0"/>
                <a:t> </a:t>
              </a:r>
              <a:r>
                <a:rPr lang="it-IT" sz="2400" kern="1200" dirty="0" err="1"/>
                <a:t>you</a:t>
              </a:r>
              <a:r>
                <a:rPr lang="it-IT" sz="2400" kern="1200" dirty="0"/>
                <a:t> </a:t>
              </a:r>
              <a:r>
                <a:rPr lang="it-IT" sz="2400" kern="1200" dirty="0" err="1"/>
                <a:t>will</a:t>
              </a:r>
              <a:r>
                <a:rPr lang="it-IT" sz="2400" kern="1200" dirty="0"/>
                <a:t> </a:t>
              </a:r>
              <a:r>
                <a:rPr lang="it-IT" sz="2400" kern="1200" dirty="0" err="1"/>
                <a:t>learn</a:t>
              </a:r>
              <a:endParaRPr lang="it-IT" sz="2400" kern="1200" dirty="0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8C5F362C-F9AB-E8B6-27F8-3183C7A0E6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5" y="2543983"/>
            <a:ext cx="4672587" cy="31034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1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684716848"/>
              </p:ext>
            </p:extLst>
          </p:nvPr>
        </p:nvGraphicFramePr>
        <p:xfrm>
          <a:off x="381002" y="1334018"/>
          <a:ext cx="8874564" cy="552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152824" y="1334018"/>
            <a:ext cx="3077631" cy="760235"/>
            <a:chOff x="0" y="30481"/>
            <a:chExt cx="3077631" cy="552398"/>
          </a:xfrm>
        </p:grpSpPr>
        <p:sp>
          <p:nvSpPr>
            <p:cNvPr id="8" name="Rettangolo 7"/>
            <p:cNvSpPr/>
            <p:nvPr/>
          </p:nvSpPr>
          <p:spPr>
            <a:xfrm>
              <a:off x="0" y="30481"/>
              <a:ext cx="3077631" cy="552398"/>
            </a:xfrm>
            <a:prstGeom prst="rect">
              <a:avLst/>
            </a:prstGeom>
            <a:solidFill>
              <a:srgbClr val="AA0004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asellaDiTesto 8"/>
            <p:cNvSpPr txBox="1"/>
            <p:nvPr/>
          </p:nvSpPr>
          <p:spPr>
            <a:xfrm>
              <a:off x="0" y="30481"/>
              <a:ext cx="3077631" cy="552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err="1"/>
                <a:t>Education</a:t>
              </a:r>
              <a:r>
                <a:rPr lang="it-IT" sz="2400" kern="1200" dirty="0"/>
                <a:t> </a:t>
              </a:r>
              <a:r>
                <a:rPr lang="it-IT" sz="2400" kern="1200"/>
                <a:t>program</a:t>
              </a:r>
              <a:endParaRPr lang="it-IT" sz="2400" kern="1200" dirty="0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4466551" y="2473020"/>
            <a:ext cx="736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b="1" dirty="0" err="1">
                <a:cs typeface="Calibri" panose="020F0502020204030204" pitchFamily="34" charset="0"/>
              </a:rPr>
              <a:t>Frontal</a:t>
            </a:r>
            <a:r>
              <a:rPr lang="it-IT" altLang="it-IT" sz="2000" dirty="0">
                <a:cs typeface="Calibri" panose="020F0502020204030204" pitchFamily="34" charset="0"/>
              </a:rPr>
              <a:t> and </a:t>
            </a:r>
            <a:r>
              <a:rPr lang="it-IT" altLang="it-IT" sz="2000" b="1" dirty="0" err="1">
                <a:cs typeface="Calibri" panose="020F0502020204030204" pitchFamily="34" charset="0"/>
              </a:rPr>
              <a:t>laboratory</a:t>
            </a:r>
            <a:r>
              <a:rPr lang="it-IT" altLang="it-IT" sz="2000" dirty="0">
                <a:cs typeface="Calibri" panose="020F0502020204030204" pitchFamily="34" charset="0"/>
              </a:rPr>
              <a:t> </a:t>
            </a:r>
            <a:r>
              <a:rPr lang="it-IT" altLang="it-IT" sz="2000" dirty="0" err="1">
                <a:cs typeface="Calibri" panose="020F0502020204030204" pitchFamily="34" charset="0"/>
              </a:rPr>
              <a:t>lessons</a:t>
            </a:r>
            <a:endParaRPr lang="it-IT" altLang="it-IT" sz="2000" dirty="0">
              <a:cs typeface="Calibri" panose="020F050202020403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ü"/>
            </a:pPr>
            <a:endParaRPr lang="it-IT" altLang="it-IT" sz="2000" dirty="0">
              <a:cs typeface="Calibri" panose="020F050202020403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b="1" dirty="0" err="1">
                <a:cs typeface="Calibri" panose="020F0502020204030204" pitchFamily="34" charset="0"/>
              </a:rPr>
              <a:t>Seminars</a:t>
            </a:r>
            <a:r>
              <a:rPr lang="it-IT" altLang="it-IT" sz="2000" dirty="0">
                <a:cs typeface="Calibri" panose="020F0502020204030204" pitchFamily="34" charset="0"/>
              </a:rPr>
              <a:t> and </a:t>
            </a:r>
            <a:r>
              <a:rPr lang="it-IT" altLang="it-IT" sz="2000" b="1" dirty="0">
                <a:cs typeface="Calibri" panose="020F0502020204030204" pitchFamily="34" charset="0"/>
              </a:rPr>
              <a:t>short </a:t>
            </a:r>
            <a:r>
              <a:rPr lang="it-IT" altLang="it-IT" sz="2000" b="1" dirty="0" err="1">
                <a:cs typeface="Calibri" panose="020F0502020204030204" pitchFamily="34" charset="0"/>
              </a:rPr>
              <a:t>courses</a:t>
            </a:r>
            <a:r>
              <a:rPr lang="it-IT" altLang="it-IT" sz="2000" b="1" dirty="0">
                <a:cs typeface="Calibri" panose="020F0502020204030204" pitchFamily="34" charset="0"/>
              </a:rPr>
              <a:t> </a:t>
            </a:r>
            <a:r>
              <a:rPr lang="it-IT" altLang="it-IT" sz="2000" dirty="0" err="1">
                <a:cs typeface="Calibri" panose="020F0502020204030204" pitchFamily="34" charset="0"/>
              </a:rPr>
              <a:t>dedicated</a:t>
            </a:r>
            <a:r>
              <a:rPr lang="it-IT" altLang="it-IT" sz="2000" dirty="0">
                <a:cs typeface="Calibri" panose="020F0502020204030204" pitchFamily="34" charset="0"/>
              </a:rPr>
              <a:t> to </a:t>
            </a:r>
            <a:r>
              <a:rPr lang="it-IT" altLang="it-IT" sz="2000" dirty="0" err="1">
                <a:cs typeface="Calibri" panose="020F0502020204030204" pitchFamily="34" charset="0"/>
              </a:rPr>
              <a:t>specialistic</a:t>
            </a:r>
            <a:r>
              <a:rPr lang="it-IT" altLang="it-IT" sz="2000" dirty="0">
                <a:cs typeface="Calibri" panose="020F0502020204030204" pitchFamily="34" charset="0"/>
              </a:rPr>
              <a:t> and innovative </a:t>
            </a:r>
            <a:r>
              <a:rPr lang="it-IT" altLang="it-IT" sz="2000" dirty="0" err="1">
                <a:cs typeface="Calibri" panose="020F0502020204030204" pitchFamily="34" charset="0"/>
              </a:rPr>
              <a:t>topics</a:t>
            </a:r>
            <a:r>
              <a:rPr lang="it-IT" altLang="it-IT" sz="2000" dirty="0">
                <a:cs typeface="Calibri" panose="020F0502020204030204" pitchFamily="34" charset="0"/>
              </a:rPr>
              <a:t> in the </a:t>
            </a:r>
            <a:r>
              <a:rPr lang="it-IT" altLang="it-IT" sz="2000" dirty="0" err="1">
                <a:cs typeface="Calibri" panose="020F0502020204030204" pitchFamily="34" charset="0"/>
              </a:rPr>
              <a:t>field</a:t>
            </a:r>
            <a:r>
              <a:rPr lang="it-IT" altLang="it-IT" sz="2000" dirty="0">
                <a:cs typeface="Calibri" panose="020F0502020204030204" pitchFamily="34" charset="0"/>
              </a:rPr>
              <a:t> of </a:t>
            </a:r>
            <a:r>
              <a:rPr lang="it-IT" altLang="it-IT" sz="2000" dirty="0" err="1">
                <a:cs typeface="Calibri" panose="020F0502020204030204" pitchFamily="34" charset="0"/>
              </a:rPr>
              <a:t>biotechnology</a:t>
            </a:r>
            <a:r>
              <a:rPr lang="it-IT" altLang="it-IT" sz="2000" dirty="0">
                <a:cs typeface="Calibri" panose="020F0502020204030204" pitchFamily="34" charset="0"/>
              </a:rPr>
              <a:t> and </a:t>
            </a:r>
            <a:r>
              <a:rPr lang="it-IT" altLang="it-IT" sz="2000" dirty="0" err="1">
                <a:cs typeface="Calibri" panose="020F0502020204030204" pitchFamily="34" charset="0"/>
              </a:rPr>
              <a:t>pharmaceutical</a:t>
            </a:r>
            <a:r>
              <a:rPr lang="it-IT" altLang="it-IT" sz="2000" dirty="0">
                <a:cs typeface="Calibri" panose="020F0502020204030204" pitchFamily="34" charset="0"/>
              </a:rPr>
              <a:t> </a:t>
            </a:r>
            <a:r>
              <a:rPr lang="it-IT" altLang="it-IT" sz="2000" dirty="0" err="1">
                <a:cs typeface="Calibri" panose="020F0502020204030204" pitchFamily="34" charset="0"/>
              </a:rPr>
              <a:t>sciences</a:t>
            </a:r>
            <a:endParaRPr lang="it-IT" altLang="it-IT" sz="2000" dirty="0">
              <a:cs typeface="Calibri" panose="020F050202020403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ü"/>
            </a:pPr>
            <a:endParaRPr lang="it-IT" altLang="it-IT" sz="2000" dirty="0">
              <a:cs typeface="Calibri" panose="020F050202020403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b="1" dirty="0" err="1">
                <a:cs typeface="Calibri" panose="020F0502020204030204" pitchFamily="34" charset="0"/>
              </a:rPr>
              <a:t>Experimental</a:t>
            </a:r>
            <a:r>
              <a:rPr lang="it-IT" altLang="it-IT" sz="2000" b="1" dirty="0">
                <a:cs typeface="Calibri" panose="020F0502020204030204" pitchFamily="34" charset="0"/>
              </a:rPr>
              <a:t> </a:t>
            </a:r>
            <a:r>
              <a:rPr lang="it-IT" altLang="it-IT" sz="2000" b="1" dirty="0" err="1">
                <a:cs typeface="Calibri" panose="020F0502020204030204" pitchFamily="34" charset="0"/>
              </a:rPr>
              <a:t>thesis</a:t>
            </a:r>
            <a:r>
              <a:rPr lang="it-IT" altLang="it-IT" sz="2000" b="1" dirty="0">
                <a:cs typeface="Calibri" panose="020F0502020204030204" pitchFamily="34" charset="0"/>
              </a:rPr>
              <a:t> </a:t>
            </a:r>
            <a:r>
              <a:rPr lang="it-IT" altLang="it-IT" sz="2000" dirty="0">
                <a:cs typeface="Calibri" panose="020F0502020204030204" pitchFamily="34" charset="0"/>
              </a:rPr>
              <a:t>to be </a:t>
            </a:r>
            <a:r>
              <a:rPr lang="it-IT" altLang="it-IT" sz="2000" dirty="0" err="1">
                <a:cs typeface="Calibri" panose="020F0502020204030204" pitchFamily="34" charset="0"/>
              </a:rPr>
              <a:t>carried</a:t>
            </a:r>
            <a:r>
              <a:rPr lang="it-IT" altLang="it-IT" sz="2000" dirty="0">
                <a:cs typeface="Calibri" panose="020F0502020204030204" pitchFamily="34" charset="0"/>
              </a:rPr>
              <a:t> out 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in a university research laboratory or in an external public or private body that has an agreement with the University of Padua (in Italy or abroad)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ü"/>
            </a:pPr>
            <a:endParaRPr lang="it-IT" altLang="it-IT" sz="2000" dirty="0"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7A2A11-42FB-1CC7-0FD5-3313672A392E}"/>
              </a:ext>
            </a:extLst>
          </p:cNvPr>
          <p:cNvSpPr txBox="1"/>
          <p:nvPr/>
        </p:nvSpPr>
        <p:spPr>
          <a:xfrm>
            <a:off x="694082" y="5759129"/>
            <a:ext cx="11116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spc="-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b="0" spc="-1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pc="-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en-US" sz="2000" b="0" spc="1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pc="-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explores</a:t>
            </a:r>
            <a:r>
              <a:rPr lang="en-US" sz="2000" b="0" spc="4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en-US" sz="2000" b="0" spc="1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pc="-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b="0" spc="1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forefront</a:t>
            </a:r>
            <a:r>
              <a:rPr lang="en-US" sz="2000" b="1" spc="-65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disciplines</a:t>
            </a:r>
            <a:r>
              <a:rPr lang="en-US" sz="2000" b="0" spc="4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2000" b="0" spc="1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0" spc="-5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en-US" sz="2000" b="0" spc="2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attention to</a:t>
            </a:r>
            <a:r>
              <a:rPr lang="en-US" sz="2000" spc="-7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spc="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design,</a:t>
            </a:r>
            <a:r>
              <a:rPr lang="en-US" sz="2000" b="1" spc="1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en-US" sz="2000" b="1" spc="2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 characterization</a:t>
            </a:r>
            <a:r>
              <a:rPr lang="en-US" sz="2000" b="1" spc="3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000" b="1" spc="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innovative</a:t>
            </a:r>
            <a:r>
              <a:rPr lang="en-US" sz="2000" b="1" spc="2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drugs,</a:t>
            </a:r>
            <a:r>
              <a:rPr lang="en-US" sz="2000" b="1" spc="10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en-US" sz="2000" b="1" spc="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2000" b="1" spc="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biologics</a:t>
            </a:r>
            <a:r>
              <a:rPr lang="en-US" sz="2000" b="1" spc="4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b="1" spc="10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drugs </a:t>
            </a:r>
            <a:r>
              <a:rPr lang="en-US" sz="2000" b="1" spc="-650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employed</a:t>
            </a:r>
            <a:r>
              <a:rPr lang="en-US" sz="2000" b="1" spc="1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b="1" spc="-10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targeted </a:t>
            </a:r>
            <a:r>
              <a:rPr lang="en-US" sz="2000" b="1" spc="-5" dirty="0">
                <a:solidFill>
                  <a:srgbClr val="AA000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therapies</a:t>
            </a:r>
            <a:endParaRPr lang="it-IT" sz="2000" b="1" dirty="0">
              <a:solidFill>
                <a:srgbClr val="AA0004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B5D019A-410F-B8E0-1C63-449180B47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82" y="2579700"/>
            <a:ext cx="3365497" cy="2693982"/>
          </a:xfrm>
          <a:prstGeom prst="round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313D8A-1786-B349-DEAB-B75D6CAE5268}"/>
              </a:ext>
            </a:extLst>
          </p:cNvPr>
          <p:cNvSpPr txBox="1"/>
          <p:nvPr/>
        </p:nvSpPr>
        <p:spPr>
          <a:xfrm>
            <a:off x="5836138" y="252666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4528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263392748"/>
              </p:ext>
            </p:extLst>
          </p:nvPr>
        </p:nvGraphicFramePr>
        <p:xfrm>
          <a:off x="485228" y="1334018"/>
          <a:ext cx="8874564" cy="552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152824" y="1334018"/>
            <a:ext cx="3077631" cy="760235"/>
            <a:chOff x="0" y="30481"/>
            <a:chExt cx="3077631" cy="552398"/>
          </a:xfrm>
        </p:grpSpPr>
        <p:sp>
          <p:nvSpPr>
            <p:cNvPr id="8" name="Rettangolo 7"/>
            <p:cNvSpPr/>
            <p:nvPr/>
          </p:nvSpPr>
          <p:spPr>
            <a:xfrm>
              <a:off x="0" y="30481"/>
              <a:ext cx="3077631" cy="552398"/>
            </a:xfrm>
            <a:prstGeom prst="rect">
              <a:avLst/>
            </a:prstGeom>
            <a:solidFill>
              <a:srgbClr val="AA0004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asellaDiTesto 8"/>
            <p:cNvSpPr txBox="1"/>
            <p:nvPr/>
          </p:nvSpPr>
          <p:spPr>
            <a:xfrm>
              <a:off x="0" y="30481"/>
              <a:ext cx="3077631" cy="552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err="1"/>
                <a:t>Teaching</a:t>
              </a:r>
              <a:r>
                <a:rPr lang="it-IT" sz="2400" kern="1200" dirty="0"/>
                <a:t> </a:t>
              </a:r>
              <a:r>
                <a:rPr lang="it-IT" sz="2400" kern="1200" dirty="0" err="1"/>
                <a:t>approach</a:t>
              </a:r>
              <a:endParaRPr lang="it-IT" sz="2400" kern="1200" dirty="0"/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B5D019A-410F-B8E0-1C63-449180B47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82" y="2579700"/>
            <a:ext cx="3365497" cy="2693982"/>
          </a:xfrm>
          <a:prstGeom prst="roundRect">
            <a:avLst/>
          </a:prstGeom>
        </p:spPr>
      </p:pic>
      <p:sp>
        <p:nvSpPr>
          <p:cNvPr id="13" name="CasellaDiTesto 1">
            <a:extLst>
              <a:ext uri="{FF2B5EF4-FFF2-40B4-BE49-F238E27FC236}">
                <a16:creationId xmlns:a16="http://schemas.microsoft.com/office/drawing/2014/main" id="{F90495D0-9598-47CE-383D-F7E17A986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153" y="2203183"/>
            <a:ext cx="10203278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Teachings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updated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with the </a:t>
            </a:r>
            <a:r>
              <a:rPr lang="it-IT" altLang="it-IT" sz="2400" b="1" dirty="0" err="1">
                <a:latin typeface="+mn-lt"/>
                <a:cs typeface="Calibri" panose="020F0502020204030204" pitchFamily="34" charset="0"/>
              </a:rPr>
              <a:t>most</a:t>
            </a: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400" b="1" dirty="0" err="1">
                <a:latin typeface="+mn-lt"/>
                <a:cs typeface="Calibri" panose="020F0502020204030204" pitchFamily="34" charset="0"/>
              </a:rPr>
              <a:t>recent</a:t>
            </a: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 literature</a:t>
            </a: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ü"/>
            </a:pPr>
            <a:endParaRPr lang="it-IT" altLang="it-IT" sz="24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Lectures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held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in </a:t>
            </a: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English</a:t>
            </a:r>
          </a:p>
          <a:p>
            <a:pPr algn="just">
              <a:buNone/>
            </a:pP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  Exams’ assessment</a:t>
            </a: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    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individual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tasks, group tasks, lab reports, </a:t>
            </a: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presentation</a:t>
            </a:r>
            <a:endParaRPr lang="it-IT" altLang="it-IT" sz="2400" dirty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    of </a:t>
            </a: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scientific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papers</a:t>
            </a:r>
            <a:endParaRPr lang="it-IT" altLang="it-IT" sz="2400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ü"/>
            </a:pPr>
            <a:endParaRPr lang="it-IT" altLang="it-IT" sz="24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Critical </a:t>
            </a:r>
            <a:r>
              <a:rPr lang="it-IT" altLang="it-IT" sz="2400" b="1" dirty="0" err="1">
                <a:latin typeface="+mn-lt"/>
                <a:cs typeface="Calibri" panose="020F0502020204030204" pitchFamily="34" charset="0"/>
              </a:rPr>
              <a:t>approach</a:t>
            </a: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to science (</a:t>
            </a: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not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400" dirty="0" err="1">
                <a:latin typeface="+mn-lt"/>
                <a:cs typeface="Calibri" panose="020F0502020204030204" pitchFamily="34" charset="0"/>
              </a:rPr>
              <a:t>only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 theory!)</a:t>
            </a: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ü"/>
            </a:pPr>
            <a:endParaRPr lang="it-IT" altLang="it-IT" sz="24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Group works </a:t>
            </a:r>
            <a:r>
              <a:rPr lang="it-IT" altLang="it-IT" sz="2400" dirty="0">
                <a:latin typeface="+mn-lt"/>
                <a:cs typeface="Calibri" panose="020F0502020204030204" pitchFamily="34" charset="0"/>
              </a:rPr>
              <a:t>and</a:t>
            </a: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400" b="1" dirty="0" err="1">
                <a:latin typeface="+mn-lt"/>
                <a:cs typeface="Calibri" panose="020F0502020204030204" pitchFamily="34" charset="0"/>
              </a:rPr>
              <a:t>laboratory</a:t>
            </a:r>
            <a:r>
              <a:rPr lang="it-IT" altLang="it-IT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400" b="1" dirty="0" err="1">
                <a:latin typeface="+mn-lt"/>
                <a:cs typeface="Calibri" panose="020F0502020204030204" pitchFamily="34" charset="0"/>
              </a:rPr>
              <a:t>experiences</a:t>
            </a:r>
            <a:endParaRPr lang="it-IT" altLang="it-IT" sz="2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313D8A-1786-B349-DEAB-B75D6CAE5268}"/>
              </a:ext>
            </a:extLst>
          </p:cNvPr>
          <p:cNvSpPr txBox="1"/>
          <p:nvPr/>
        </p:nvSpPr>
        <p:spPr>
          <a:xfrm>
            <a:off x="5836138" y="252666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3861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313D8A-1786-B349-DEAB-B75D6CAE5268}"/>
              </a:ext>
            </a:extLst>
          </p:cNvPr>
          <p:cNvSpPr txBox="1"/>
          <p:nvPr/>
        </p:nvSpPr>
        <p:spPr>
          <a:xfrm>
            <a:off x="5836138" y="252666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635792902"/>
              </p:ext>
            </p:extLst>
          </p:nvPr>
        </p:nvGraphicFramePr>
        <p:xfrm>
          <a:off x="317588" y="1206773"/>
          <a:ext cx="8874564" cy="552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107760" y="1435558"/>
            <a:ext cx="3106799" cy="569176"/>
            <a:chOff x="0" y="211699"/>
            <a:chExt cx="3106799" cy="569176"/>
          </a:xfrm>
        </p:grpSpPr>
        <p:sp>
          <p:nvSpPr>
            <p:cNvPr id="12" name="Rettangolo 11"/>
            <p:cNvSpPr/>
            <p:nvPr/>
          </p:nvSpPr>
          <p:spPr>
            <a:xfrm>
              <a:off x="0" y="211699"/>
              <a:ext cx="3106799" cy="569176"/>
            </a:xfrm>
            <a:prstGeom prst="rect">
              <a:avLst/>
            </a:prstGeom>
            <a:solidFill>
              <a:srgbClr val="AA0004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sellaDiTesto 12"/>
            <p:cNvSpPr txBox="1"/>
            <p:nvPr/>
          </p:nvSpPr>
          <p:spPr>
            <a:xfrm>
              <a:off x="0" y="211699"/>
              <a:ext cx="3106799" cy="569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400" kern="1200" dirty="0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107760" y="1340028"/>
            <a:ext cx="3077631" cy="7602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/>
              <a:t>Courses 1 st </a:t>
            </a:r>
            <a:r>
              <a:rPr lang="it-IT" sz="2400" kern="1200" dirty="0" err="1"/>
              <a:t>year</a:t>
            </a:r>
            <a:r>
              <a:rPr lang="it-IT" sz="2400" kern="1200" dirty="0"/>
              <a:t> </a:t>
            </a:r>
          </a:p>
        </p:txBody>
      </p: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54207CDC-C235-AFD4-145A-3D6506A5E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96" y="2004734"/>
            <a:ext cx="1136311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0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Advanced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Molecular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Biology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			  6 ECTS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endParaRPr lang="it-IT" altLang="it-IT" sz="20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Structural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Biochemistry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		 	               6 ECTS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endParaRPr lang="it-IT" altLang="it-IT" sz="20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Molecular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and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Experimental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Pharmacology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	 10 ECTS</a:t>
            </a:r>
            <a:br>
              <a:rPr lang="it-IT" altLang="it-IT" sz="2000" b="1" dirty="0">
                <a:latin typeface="+mn-lt"/>
                <a:cs typeface="Calibri" panose="020F0502020204030204" pitchFamily="34" charset="0"/>
              </a:rPr>
            </a:b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					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Advanced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Reactivity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and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Modelling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		  7 ECTS</a:t>
            </a:r>
            <a:br>
              <a:rPr lang="it-IT" altLang="it-IT" sz="2000" b="1" dirty="0">
                <a:latin typeface="+mn-lt"/>
                <a:cs typeface="Calibri" panose="020F0502020204030204" pitchFamily="34" charset="0"/>
              </a:rPr>
            </a:b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							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Drug Discovery and Development		               7 ECTS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endParaRPr lang="it-IT" altLang="it-IT" sz="20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Protein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Engineering				  6 ECTS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endParaRPr lang="it-IT" altLang="it-IT" sz="20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Proteomics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and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Biochemical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Methodologies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	  6 ECTS </a:t>
            </a:r>
            <a:endParaRPr lang="it-IT" altLang="it-IT" sz="20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5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313D8A-1786-B349-DEAB-B75D6CAE5268}"/>
              </a:ext>
            </a:extLst>
          </p:cNvPr>
          <p:cNvSpPr txBox="1"/>
          <p:nvPr/>
        </p:nvSpPr>
        <p:spPr>
          <a:xfrm>
            <a:off x="5836138" y="252666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Pharmaceutical</a:t>
            </a:r>
            <a: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Biotechnologies</a:t>
            </a:r>
            <a:br>
              <a:rPr lang="it-IT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974561084"/>
              </p:ext>
            </p:extLst>
          </p:nvPr>
        </p:nvGraphicFramePr>
        <p:xfrm>
          <a:off x="261594" y="1206772"/>
          <a:ext cx="8930558" cy="565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07760" y="1400989"/>
            <a:ext cx="3077631" cy="595452"/>
          </a:xfrm>
          <a:prstGeom prst="rect">
            <a:avLst/>
          </a:prstGeom>
          <a:solidFill>
            <a:srgbClr val="AA00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/>
              <a:t>Courses 2nd </a:t>
            </a:r>
            <a:r>
              <a:rPr lang="it-IT" sz="2400" kern="1200" dirty="0" err="1"/>
              <a:t>year</a:t>
            </a:r>
            <a:r>
              <a:rPr lang="it-IT" sz="2400" kern="1200" dirty="0"/>
              <a:t> </a:t>
            </a: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54207CDC-C235-AFD4-145A-3D6506A5E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82" y="2190657"/>
            <a:ext cx="1149122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Biologics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and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Biopharmaceuticals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			 7 ECTS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Delivery and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Formulation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of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Biotechnological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Drugs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	11 ECTS</a:t>
            </a:r>
            <a:br>
              <a:rPr lang="it-IT" altLang="it-IT" sz="2000" b="1" dirty="0">
                <a:latin typeface="+mn-lt"/>
                <a:cs typeface="Calibri" panose="020F0502020204030204" pitchFamily="34" charset="0"/>
              </a:rPr>
            </a:b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		</a:t>
            </a:r>
            <a:endParaRPr lang="it-IT" altLang="it-IT" sz="2000" dirty="0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Diagnostic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Microbiology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and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Molecular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000" b="1" dirty="0" err="1">
                <a:latin typeface="+mn-lt"/>
                <a:cs typeface="Calibri" panose="020F0502020204030204" pitchFamily="34" charset="0"/>
              </a:rPr>
              <a:t>Immunology</a:t>
            </a:r>
            <a:r>
              <a:rPr lang="it-IT" altLang="it-IT" sz="2000" b="1" dirty="0">
                <a:latin typeface="+mn-lt"/>
                <a:cs typeface="Calibri" panose="020F0502020204030204" pitchFamily="34" charset="0"/>
              </a:rPr>
              <a:t>	10 ECTS</a:t>
            </a:r>
            <a:br>
              <a:rPr lang="it-IT" altLang="it-IT" sz="2000" b="1" dirty="0">
                <a:latin typeface="+mn-lt"/>
                <a:cs typeface="Calibri" panose="020F0502020204030204" pitchFamily="34" charset="0"/>
              </a:rPr>
            </a:br>
            <a:endParaRPr lang="it-IT" altLang="it-IT" sz="2000" dirty="0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44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Widescreen</PresentationFormat>
  <Paragraphs>205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Pharmaceutical Biotechnologies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Università degli Studi di Padova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Bocchi Giuliano</dc:creator>
  <cp:lastModifiedBy>Veronese Claudia</cp:lastModifiedBy>
  <cp:revision>301</cp:revision>
  <dcterms:created xsi:type="dcterms:W3CDTF">2022-07-26T10:43:33Z</dcterms:created>
  <dcterms:modified xsi:type="dcterms:W3CDTF">2023-06-05T10:41:57Z</dcterms:modified>
</cp:coreProperties>
</file>